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61" r:id="rId2"/>
    <p:sldId id="324" r:id="rId3"/>
    <p:sldId id="316" r:id="rId4"/>
    <p:sldId id="330" r:id="rId5"/>
    <p:sldId id="331" r:id="rId6"/>
    <p:sldId id="325" r:id="rId7"/>
    <p:sldId id="319" r:id="rId8"/>
    <p:sldId id="313" r:id="rId9"/>
    <p:sldId id="265" r:id="rId10"/>
    <p:sldId id="310" r:id="rId11"/>
    <p:sldId id="272" r:id="rId12"/>
    <p:sldId id="314" r:id="rId13"/>
    <p:sldId id="279" r:id="rId14"/>
    <p:sldId id="318" r:id="rId15"/>
    <p:sldId id="328" r:id="rId16"/>
    <p:sldId id="327" r:id="rId17"/>
    <p:sldId id="326" r:id="rId18"/>
    <p:sldId id="329" r:id="rId19"/>
    <p:sldId id="286" r:id="rId20"/>
    <p:sldId id="320" r:id="rId21"/>
    <p:sldId id="304" r:id="rId22"/>
    <p:sldId id="321" r:id="rId23"/>
    <p:sldId id="293" r:id="rId24"/>
    <p:sldId id="299" r:id="rId25"/>
    <p:sldId id="300" r:id="rId26"/>
    <p:sldId id="322" r:id="rId27"/>
    <p:sldId id="301" r:id="rId28"/>
    <p:sldId id="302" r:id="rId29"/>
    <p:sldId id="315" r:id="rId30"/>
    <p:sldId id="303" r:id="rId31"/>
    <p:sldId id="332" r:id="rId32"/>
    <p:sldId id="262" r:id="rId3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4" d="100"/>
          <a:sy n="84" d="100"/>
        </p:scale>
        <p:origin x="53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4E9E466-CC6A-49BF-BFA5-4C1093EE5307}" type="slidenum">
              <a:rPr lang="de-DE" smtClean="0"/>
              <a:t>8</a:t>
            </a:fld>
            <a:endParaRPr lang="de-DE"/>
          </a:p>
        </p:txBody>
      </p:sp>
    </p:spTree>
    <p:extLst>
      <p:ext uri="{BB962C8B-B14F-4D97-AF65-F5344CB8AC3E}">
        <p14:creationId xmlns:p14="http://schemas.microsoft.com/office/powerpoint/2010/main" val="19888757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10" name="Grafik 9">
            <a:extLst>
              <a:ext uri="{FF2B5EF4-FFF2-40B4-BE49-F238E27FC236}">
                <a16:creationId xmlns:a16="http://schemas.microsoft.com/office/drawing/2014/main" id="{165C2F40-D866-4454-80A8-63F3DEBCFF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00415" y="5621654"/>
            <a:ext cx="2917664" cy="1099822"/>
          </a:xfrm>
          <a:prstGeom prst="rect">
            <a:avLst/>
          </a:prstGeom>
        </p:spPr>
      </p:pic>
      <p:pic>
        <p:nvPicPr>
          <p:cNvPr id="12" name="Grafik 11">
            <a:extLst>
              <a:ext uri="{FF2B5EF4-FFF2-40B4-BE49-F238E27FC236}">
                <a16:creationId xmlns:a16="http://schemas.microsoft.com/office/drawing/2014/main" id="{BA6F942D-9154-4963-93DF-BEFDD06D5F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3203" y="5529533"/>
            <a:ext cx="2029620" cy="1099822"/>
          </a:xfrm>
          <a:prstGeom prst="rect">
            <a:avLst/>
          </a:prstGeom>
        </p:spPr>
      </p:pic>
    </p:spTree>
    <p:extLst>
      <p:ext uri="{BB962C8B-B14F-4D97-AF65-F5344CB8AC3E}">
        <p14:creationId xmlns:p14="http://schemas.microsoft.com/office/powerpoint/2010/main" val="3039167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2708731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593353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11374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lnSpc>
                <a:spcPct val="100000"/>
              </a:lnSpc>
              <a:defRPr/>
            </a:lvl1pPr>
            <a:lvl3pPr>
              <a:lnSpc>
                <a:spcPct val="100000"/>
              </a:lnSpc>
              <a:defRPr/>
            </a:lvl3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885059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887767"/>
            <a:ext cx="10515600" cy="5289196"/>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1169365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80241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4064832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122901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261247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1404096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3799816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9956"/>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10809028" y="37105"/>
            <a:ext cx="1239410" cy="563506"/>
          </a:xfrm>
          <a:prstGeom prst="rect">
            <a:avLst/>
          </a:prstGeom>
          <a:noFill/>
          <a:ln>
            <a:noFill/>
          </a:ln>
        </p:spPr>
      </p:pic>
    </p:spTree>
    <p:extLst>
      <p:ext uri="{BB962C8B-B14F-4D97-AF65-F5344CB8AC3E}">
        <p14:creationId xmlns:p14="http://schemas.microsoft.com/office/powerpoint/2010/main" val="6110788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3" r:id="rId14"/>
    <p:sldLayoutId id="2147483654" r:id="rId15"/>
    <p:sldLayoutId id="2147483657" r:id="rId16"/>
    <p:sldLayoutId id="2147483658" r:id="rId17"/>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bpb.de/system/files/dokument_pdf/1793_Beutelsbacher_Konsens_ba.pdf" TargetMode="External"/><Relationship Id="rId2" Type="http://schemas.openxmlformats.org/officeDocument/2006/relationships/hyperlink" Target="https://www.bpb.de/system/files/dokument_pdf/APuZ_2020-14-15_online.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www.orca.nrw/"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www.erzwiss.uni-leipzig.de/institut-fuer-bildungswissenschaften/demokratiepaedagogik" TargetMode="External"/><Relationship Id="rId3" Type="http://schemas.openxmlformats.org/officeDocument/2006/relationships/hyperlink" Target="https://www.erzwiss.uni-leipzig.de/personenprofil/mitarbeiter/juniorprof-dr-katrin-hahn-laudenberg" TargetMode="External"/><Relationship Id="rId7" Type="http://schemas.openxmlformats.org/officeDocument/2006/relationships/hyperlink" Target="https://www.didaktik-sowi.uni-wuppertal.de/de/team/ansicht/kindlinger/" TargetMode="External"/><Relationship Id="rId12" Type="http://schemas.openxmlformats.org/officeDocument/2006/relationships/hyperlink" Target="mailto:korcan.yesil@uni-leipzig.de" TargetMode="External"/><Relationship Id="rId2" Type="http://schemas.openxmlformats.org/officeDocument/2006/relationships/hyperlink" Target="https://www.didaktik-sowi.uni-wuppertal.de/de/team/ansicht/hahn-laudenberg/" TargetMode="External"/><Relationship Id="rId1" Type="http://schemas.openxmlformats.org/officeDocument/2006/relationships/slideLayout" Target="../slideLayouts/slideLayout2.xml"/><Relationship Id="rId6" Type="http://schemas.openxmlformats.org/officeDocument/2006/relationships/hyperlink" Target="mailto:kwesterfeld@uni-wuppertal.de" TargetMode="External"/><Relationship Id="rId11" Type="http://schemas.openxmlformats.org/officeDocument/2006/relationships/hyperlink" Target="https://www.erzwiss.uni-leipzig.de/personenprofil/mitarbeiter/korcan-yesil" TargetMode="External"/><Relationship Id="rId5" Type="http://schemas.openxmlformats.org/officeDocument/2006/relationships/hyperlink" Target="mailto:katrin.hahn-laudenberg@uni-leipzig.de" TargetMode="External"/><Relationship Id="rId10" Type="http://schemas.openxmlformats.org/officeDocument/2006/relationships/hyperlink" Target="https://www.didaktik-sowi.uni-wuppertal.de/de/team/ansicht/yesil/" TargetMode="External"/><Relationship Id="rId4" Type="http://schemas.openxmlformats.org/officeDocument/2006/relationships/hyperlink" Target="https://www.didaktik-sowi.uni-wuppertal.de/de/personal/ar-dr-kerstin-westerfeld.html" TargetMode="External"/><Relationship Id="rId9" Type="http://schemas.openxmlformats.org/officeDocument/2006/relationships/hyperlink" Target="mailto:kindlinger@uni-wuppertal.de"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Lernen mit Animationsfilmen realer Szenen sozialwissenschaftlicher</a:t>
            </a:r>
            <a:br>
              <a:rPr lang="de-DE" dirty="0"/>
            </a:br>
            <a:r>
              <a:rPr lang="de-DE" dirty="0"/>
              <a:t>Unterrichtsfächer: ein digitales Lehr-/Lernangebot zur</a:t>
            </a:r>
            <a:br>
              <a:rPr lang="de-DE" dirty="0"/>
            </a:br>
            <a:r>
              <a:rPr lang="de-DE" dirty="0"/>
              <a:t>Professionalisierung angehender Lehrkräfte</a:t>
            </a:r>
          </a:p>
        </p:txBody>
      </p:sp>
    </p:spTree>
    <p:extLst>
      <p:ext uri="{BB962C8B-B14F-4D97-AF65-F5344CB8AC3E}">
        <p14:creationId xmlns:p14="http://schemas.microsoft.com/office/powerpoint/2010/main" val="3616567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735596"/>
          </a:xfrm>
        </p:spPr>
        <p:txBody>
          <a:bodyPr>
            <a:normAutofit fontScale="92500" lnSpcReduction="10000"/>
          </a:bodyPr>
          <a:lstStyle/>
          <a:p>
            <a:pPr marL="0" indent="0">
              <a:buNone/>
            </a:pPr>
            <a:r>
              <a:rPr lang="de-DE" b="1" dirty="0">
                <a:solidFill>
                  <a:schemeClr val="bg2">
                    <a:lumMod val="75000"/>
                  </a:schemeClr>
                </a:solidFill>
              </a:rPr>
              <a:t>Wofür stehen die Buchstaben „NPD“?</a:t>
            </a:r>
          </a:p>
          <a:p>
            <a:pPr marL="0" indent="0">
              <a:buNone/>
            </a:pPr>
            <a:endParaRPr lang="de-DE" sz="2400" b="1" dirty="0">
              <a:solidFill>
                <a:schemeClr val="bg2">
                  <a:lumMod val="75000"/>
                </a:schemeClr>
              </a:solidFill>
            </a:endParaRPr>
          </a:p>
          <a:p>
            <a:pPr marL="457200" indent="-457200">
              <a:buAutoNum type="alphaUcParenR"/>
            </a:pPr>
            <a:r>
              <a:rPr lang="de-DE" sz="2400" dirty="0">
                <a:solidFill>
                  <a:schemeClr val="bg2">
                    <a:lumMod val="75000"/>
                  </a:schemeClr>
                </a:solidFill>
              </a:rPr>
              <a:t>Die </a:t>
            </a:r>
            <a:r>
              <a:rPr lang="de-DE" sz="2400" dirty="0" err="1">
                <a:solidFill>
                  <a:schemeClr val="bg2">
                    <a:lumMod val="75000"/>
                  </a:schemeClr>
                </a:solidFill>
              </a:rPr>
              <a:t>Nepotismuspartei</a:t>
            </a:r>
            <a:r>
              <a:rPr lang="de-DE" sz="2400" dirty="0">
                <a:solidFill>
                  <a:schemeClr val="bg2">
                    <a:lumMod val="75000"/>
                  </a:schemeClr>
                </a:solidFill>
              </a:rPr>
              <a:t> Deutschlands, eine 1956 gegründete und 1965 verbotene deutsche Partei, die sich für die Förderung der Vetternwirtschaft einsetzte. </a:t>
            </a:r>
          </a:p>
          <a:p>
            <a:pPr marL="457200" indent="-457200">
              <a:buAutoNum type="alphaUcParenR"/>
            </a:pPr>
            <a:r>
              <a:rPr lang="de-DE" sz="2400" dirty="0">
                <a:solidFill>
                  <a:schemeClr val="bg2">
                    <a:lumMod val="75000"/>
                  </a:schemeClr>
                </a:solidFill>
              </a:rPr>
              <a:t>Die Norddeutsche Partei in Dänemark, eine seit 1997 in zwei südlichen Regionen Dänemarks bestehende Partei, die die Interessen der deutschen Minderheit vertritt.</a:t>
            </a:r>
          </a:p>
          <a:p>
            <a:pPr marL="457200" indent="-457200">
              <a:buAutoNum type="alphaUcParenR"/>
            </a:pPr>
            <a:r>
              <a:rPr lang="de-DE" sz="2400" dirty="0">
                <a:solidFill>
                  <a:schemeClr val="accent6">
                    <a:lumMod val="60000"/>
                    <a:lumOff val="40000"/>
                  </a:schemeClr>
                </a:solidFill>
              </a:rPr>
              <a:t>Die Nationaldemokratische Partei Deutschlands, eine 1960 gegründete und bis heute bestehende rechtsextreme Kleinpartei.</a:t>
            </a:r>
          </a:p>
          <a:p>
            <a:pPr marL="457200" indent="-457200">
              <a:buAutoNum type="alphaUcParenR"/>
            </a:pPr>
            <a:r>
              <a:rPr lang="de-DE" sz="2400" dirty="0">
                <a:solidFill>
                  <a:schemeClr val="bg2">
                    <a:lumMod val="75000"/>
                  </a:schemeClr>
                </a:solidFill>
              </a:rPr>
              <a:t>Die Naturschutzpartei Deutschlands, eine 1989 gegründete und 2005 aufgelöste ökologische Kleinpartei.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1: Was ist die „NPD“?</a:t>
            </a:r>
          </a:p>
        </p:txBody>
      </p:sp>
    </p:spTree>
    <p:extLst>
      <p:ext uri="{BB962C8B-B14F-4D97-AF65-F5344CB8AC3E}">
        <p14:creationId xmlns:p14="http://schemas.microsoft.com/office/powerpoint/2010/main" val="3505256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799765"/>
          </a:xfrm>
        </p:spPr>
        <p:txBody>
          <a:bodyPr>
            <a:normAutofit fontScale="92500" lnSpcReduction="20000"/>
          </a:bodyPr>
          <a:lstStyle/>
          <a:p>
            <a:pPr marL="0" indent="0">
              <a:buNone/>
            </a:pPr>
            <a:r>
              <a:rPr lang="de-DE" sz="2200" b="1" dirty="0"/>
              <a:t>Unter welchen Umständen kann ein Parteiverbot erwirkt werden? (Hinweis: Es müssen mehrere Gründe zusammenkommen.)</a:t>
            </a:r>
          </a:p>
          <a:p>
            <a:pPr marL="0" indent="0">
              <a:buNone/>
            </a:pPr>
            <a:endParaRPr lang="de-DE" sz="2000" b="1" dirty="0"/>
          </a:p>
          <a:p>
            <a:pPr marL="457200" indent="-457200">
              <a:buAutoNum type="alphaUcParenR"/>
            </a:pPr>
            <a:r>
              <a:rPr lang="de-DE" sz="2050" dirty="0"/>
              <a:t>Hinterziehung von Steuern in Höhe von min. 5 Mio. EUR</a:t>
            </a:r>
          </a:p>
          <a:p>
            <a:pPr marL="457200" indent="-457200">
              <a:buAutoNum type="alphaUcParenR"/>
            </a:pPr>
            <a:r>
              <a:rPr lang="de-DE" sz="2050" dirty="0"/>
              <a:t>Wiederholte Verstöße gegen das Parteiengesetz bei Wahlkämpfen</a:t>
            </a:r>
          </a:p>
          <a:p>
            <a:pPr marL="457200" indent="-457200">
              <a:buAutoNum type="alphaUcParenR"/>
            </a:pPr>
            <a:r>
              <a:rPr lang="de-DE" sz="2050" dirty="0"/>
              <a:t>Mangelnde Ernsthaftigkeit (Status als „Spaßpartei“)</a:t>
            </a:r>
          </a:p>
          <a:p>
            <a:pPr marL="457200" indent="-457200">
              <a:buAutoNum type="alphaUcParenR"/>
            </a:pPr>
            <a:r>
              <a:rPr lang="de-DE" sz="2050" dirty="0"/>
              <a:t>Wenn eine Partei in regional begrenzten Räumen eine „Atmosphäre der Angst“ herbeiführt, die geeignet ist, die freie und gleichberechtigte Beteiligung aller im Prozess der politischen Willensbildung nachhaltig zu beeinträchtigen</a:t>
            </a:r>
          </a:p>
          <a:p>
            <a:pPr marL="457200" indent="-457200">
              <a:buAutoNum type="alphaUcParenR"/>
            </a:pPr>
            <a:r>
              <a:rPr lang="de-DE" sz="2050" dirty="0"/>
              <a:t>Annahme von illegalen Spendengeldern </a:t>
            </a:r>
          </a:p>
          <a:p>
            <a:pPr marL="457200" indent="-457200">
              <a:buAutoNum type="alphaUcParenR"/>
            </a:pPr>
            <a:r>
              <a:rPr lang="de-DE" sz="2050" dirty="0"/>
              <a:t>Beim Vorliegen konkreter Anhaltspunkte, die eine Beeinträchtigung oder Beseitigung der freiheitlichen demokratischen Grundordnung möglich erscheinen lassen</a:t>
            </a:r>
          </a:p>
          <a:p>
            <a:pPr marL="457200" indent="-457200">
              <a:buAutoNum type="alphaUcParenR"/>
            </a:pPr>
            <a:r>
              <a:rPr lang="de-DE" sz="2050" dirty="0"/>
              <a:t>Bei verfassungsfeindlichen bzw. gegen grundlegende Verfassungswerte gerichteten Parteizielen und -ideen</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2: Parteiverbot</a:t>
            </a:r>
          </a:p>
        </p:txBody>
      </p:sp>
    </p:spTree>
    <p:extLst>
      <p:ext uri="{BB962C8B-B14F-4D97-AF65-F5344CB8AC3E}">
        <p14:creationId xmlns:p14="http://schemas.microsoft.com/office/powerpoint/2010/main" val="3014574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799765"/>
          </a:xfrm>
        </p:spPr>
        <p:txBody>
          <a:bodyPr>
            <a:normAutofit fontScale="92500" lnSpcReduction="20000"/>
          </a:bodyPr>
          <a:lstStyle/>
          <a:p>
            <a:pPr marL="0" indent="0">
              <a:buNone/>
            </a:pPr>
            <a:r>
              <a:rPr lang="de-DE" sz="2200" b="1" dirty="0">
                <a:solidFill>
                  <a:schemeClr val="bg2">
                    <a:lumMod val="75000"/>
                  </a:schemeClr>
                </a:solidFill>
              </a:rPr>
              <a:t>Unter welchen Umständen kann ein Parteiverbot erwirkt werden? (Hinweis: Es müssen mehrere Gründe zusammenkommen.)</a:t>
            </a:r>
          </a:p>
          <a:p>
            <a:pPr marL="0" indent="0">
              <a:buNone/>
            </a:pPr>
            <a:endParaRPr lang="de-DE" sz="2000" b="1" dirty="0">
              <a:solidFill>
                <a:schemeClr val="bg2">
                  <a:lumMod val="75000"/>
                </a:schemeClr>
              </a:solidFill>
            </a:endParaRPr>
          </a:p>
          <a:p>
            <a:pPr marL="457200" indent="-457200">
              <a:buAutoNum type="alphaUcParenR"/>
            </a:pPr>
            <a:r>
              <a:rPr lang="de-DE" sz="2050" dirty="0">
                <a:solidFill>
                  <a:schemeClr val="bg2">
                    <a:lumMod val="75000"/>
                  </a:schemeClr>
                </a:solidFill>
              </a:rPr>
              <a:t>Hinterziehung von Steuern in Höhe von min. 5 Mio. EUR</a:t>
            </a:r>
          </a:p>
          <a:p>
            <a:pPr marL="457200" indent="-457200">
              <a:buAutoNum type="alphaUcParenR"/>
            </a:pPr>
            <a:r>
              <a:rPr lang="de-DE" sz="2050" dirty="0">
                <a:solidFill>
                  <a:schemeClr val="accent6"/>
                </a:solidFill>
              </a:rPr>
              <a:t>Wiederholte Verstöße gegen das Parteiengesetz bei Wahlkämpfen</a:t>
            </a:r>
          </a:p>
          <a:p>
            <a:pPr marL="457200" indent="-457200">
              <a:buAutoNum type="alphaUcParenR"/>
            </a:pPr>
            <a:r>
              <a:rPr lang="de-DE" sz="2050" dirty="0">
                <a:solidFill>
                  <a:schemeClr val="accent6"/>
                </a:solidFill>
              </a:rPr>
              <a:t>Mangelnde Ernsthaftigkeit (Status als „Spaßpartei“)</a:t>
            </a:r>
          </a:p>
          <a:p>
            <a:pPr marL="457200" indent="-457200">
              <a:buAutoNum type="alphaUcParenR"/>
            </a:pPr>
            <a:r>
              <a:rPr lang="de-DE" sz="2050" dirty="0">
                <a:solidFill>
                  <a:schemeClr val="accent6"/>
                </a:solidFill>
              </a:rPr>
              <a:t>Wenn eine Partei in regional begrenzten Räumen eine „Atmosphäre der Angst“ herbeiführt, die geeignet ist, die freie und gleichberechtigte Beteiligung aller im Prozess der politischen Willensbildung nachhaltig zu beeinträchtigen</a:t>
            </a:r>
          </a:p>
          <a:p>
            <a:pPr marL="457200" indent="-457200">
              <a:buAutoNum type="alphaUcParenR"/>
            </a:pPr>
            <a:r>
              <a:rPr lang="de-DE" sz="2050" dirty="0">
                <a:solidFill>
                  <a:schemeClr val="bg2">
                    <a:lumMod val="75000"/>
                  </a:schemeClr>
                </a:solidFill>
              </a:rPr>
              <a:t>Annahme von illegalen Spendengeldern </a:t>
            </a:r>
          </a:p>
          <a:p>
            <a:pPr marL="457200" indent="-457200">
              <a:buAutoNum type="alphaUcParenR"/>
            </a:pPr>
            <a:r>
              <a:rPr lang="de-DE" sz="2050" dirty="0">
                <a:solidFill>
                  <a:schemeClr val="accent6"/>
                </a:solidFill>
              </a:rPr>
              <a:t>Beim Vorliegen konkreter Anhaltspunkte, die eine Beeinträchtigung oder Beseitigung der freiheitlichen demokratischen Grundordnung möglich erscheinen lassen</a:t>
            </a:r>
          </a:p>
          <a:p>
            <a:pPr marL="457200" indent="-457200">
              <a:buAutoNum type="alphaUcParenR"/>
            </a:pPr>
            <a:r>
              <a:rPr lang="de-DE" sz="2050" dirty="0">
                <a:solidFill>
                  <a:schemeClr val="bg2">
                    <a:lumMod val="75000"/>
                  </a:schemeClr>
                </a:solidFill>
              </a:rPr>
              <a:t>Bei verfassungsfeindlichen bzw. gegen grundlegende Verfassungswerte gerichteten Parteizielen und -ideen</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2: Parteiverbot</a:t>
            </a:r>
          </a:p>
        </p:txBody>
      </p:sp>
    </p:spTree>
    <p:extLst>
      <p:ext uri="{BB962C8B-B14F-4D97-AF65-F5344CB8AC3E}">
        <p14:creationId xmlns:p14="http://schemas.microsoft.com/office/powerpoint/2010/main" val="2770801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80913"/>
            <a:ext cx="10515600" cy="4351338"/>
          </a:xfrm>
        </p:spPr>
        <p:txBody>
          <a:bodyPr>
            <a:normAutofit fontScale="92500" lnSpcReduction="20000"/>
          </a:bodyPr>
          <a:lstStyle/>
          <a:p>
            <a:pPr marL="0" indent="0">
              <a:buNone/>
            </a:pPr>
            <a:r>
              <a:rPr lang="de-DE" sz="2400" b="1" dirty="0"/>
              <a:t>Gegen die NPD liefen bereits zwei gescheiterte Verbotsverfahren. Kreuzen Sie an, wann diese Verfahren liefen und aus welchen Gründen sie eingestellt wurden.</a:t>
            </a:r>
          </a:p>
          <a:p>
            <a:pPr marL="0" indent="0">
              <a:buNone/>
            </a:pPr>
            <a:endParaRPr lang="de-DE" sz="2000" b="1" dirty="0"/>
          </a:p>
          <a:p>
            <a:pPr marL="457200" indent="-457200">
              <a:buAutoNum type="alphaUcParenR"/>
            </a:pPr>
            <a:r>
              <a:rPr lang="de-DE" sz="2200" dirty="0"/>
              <a:t>2001-2003. Verfahren eingestellt, da die Partei zu stark – auch auf Führungsebene – von Vertrauenspersonen des Verfassungsschutzes unterwandert war. </a:t>
            </a:r>
          </a:p>
          <a:p>
            <a:pPr marL="457200" indent="-457200">
              <a:buAutoNum type="alphaUcParenR"/>
            </a:pPr>
            <a:r>
              <a:rPr lang="de-DE" sz="2200" dirty="0"/>
              <a:t>1993-1995. Verfahren eingestellt, weil die Positionen der NPD als innerhalb des demokratischen Spektrums und verfassungskonform beurteilt wurden.</a:t>
            </a:r>
          </a:p>
          <a:p>
            <a:pPr marL="457200" indent="-457200">
              <a:buAutoNum type="alphaUcParenR"/>
            </a:pPr>
            <a:r>
              <a:rPr lang="de-DE" sz="2200" dirty="0"/>
              <a:t>2013-2017. Verfahren eingestellt, da die Partei zwar als verfassungsfeindlich, aber nicht als ausreichend große Bedrohung für die Demokratie gesehen wurde.</a:t>
            </a:r>
          </a:p>
          <a:p>
            <a:pPr marL="457200" indent="-457200">
              <a:buAutoNum type="alphaUcParenR"/>
            </a:pPr>
            <a:r>
              <a:rPr lang="de-DE" sz="2200" dirty="0"/>
              <a:t>1997-2002. Verfahren aus formellen Gründen eingestellt, weil wichtige Akten im Hochwasser zerstört wurden.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3: Verbotsverfahren</a:t>
            </a:r>
          </a:p>
        </p:txBody>
      </p:sp>
    </p:spTree>
    <p:extLst>
      <p:ext uri="{BB962C8B-B14F-4D97-AF65-F5344CB8AC3E}">
        <p14:creationId xmlns:p14="http://schemas.microsoft.com/office/powerpoint/2010/main" val="1237443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351338"/>
          </a:xfrm>
        </p:spPr>
        <p:txBody>
          <a:bodyPr>
            <a:normAutofit fontScale="92500" lnSpcReduction="20000"/>
          </a:bodyPr>
          <a:lstStyle/>
          <a:p>
            <a:pPr marL="0" indent="0">
              <a:buNone/>
            </a:pPr>
            <a:r>
              <a:rPr lang="de-DE" sz="2400" b="1" dirty="0">
                <a:solidFill>
                  <a:schemeClr val="bg2">
                    <a:lumMod val="75000"/>
                  </a:schemeClr>
                </a:solidFill>
              </a:rPr>
              <a:t>Gegen die NPD liefen bereits zwei gescheiterte Verbotsverfahren. Kreuzen Sie an, wann diese Verfahren liefen und aus welchen Gründen sie eingestellt wurden.</a:t>
            </a:r>
          </a:p>
          <a:p>
            <a:pPr marL="0" indent="0">
              <a:buNone/>
            </a:pPr>
            <a:endParaRPr lang="de-DE" sz="2000" b="1" dirty="0"/>
          </a:p>
          <a:p>
            <a:pPr marL="457200" indent="-457200">
              <a:buAutoNum type="alphaUcParenR"/>
            </a:pPr>
            <a:r>
              <a:rPr lang="de-DE" sz="2200" dirty="0">
                <a:solidFill>
                  <a:schemeClr val="accent6"/>
                </a:solidFill>
              </a:rPr>
              <a:t>2001-2003. Verfahren eingestellt, da die Partei zu stark – auch auf Führungsebene – von Vertrauenspersonen des Verfassungsschutzes unterwandert war. </a:t>
            </a:r>
          </a:p>
          <a:p>
            <a:pPr marL="457200" indent="-457200">
              <a:buAutoNum type="alphaUcParenR"/>
            </a:pPr>
            <a:r>
              <a:rPr lang="de-DE" sz="2200" dirty="0">
                <a:solidFill>
                  <a:schemeClr val="bg2">
                    <a:lumMod val="75000"/>
                  </a:schemeClr>
                </a:solidFill>
              </a:rPr>
              <a:t>1993-1995. Verfahren eingestellt, weil die Positionen der NPD als innerhalb des demokratischen Spektrums und verfassungskonform beurteilt wurden.</a:t>
            </a:r>
          </a:p>
          <a:p>
            <a:pPr marL="457200" indent="-457200">
              <a:buAutoNum type="alphaUcParenR"/>
            </a:pPr>
            <a:r>
              <a:rPr lang="de-DE" sz="2200" dirty="0">
                <a:solidFill>
                  <a:schemeClr val="accent6"/>
                </a:solidFill>
              </a:rPr>
              <a:t>2013-2017. Verfahren eingestellt, da die Partei zwar als verfassungsfeindlich, aber nicht als ausreichend große Bedrohung für die Demokratie gesehen wurde.</a:t>
            </a:r>
          </a:p>
          <a:p>
            <a:pPr marL="457200" indent="-457200">
              <a:buAutoNum type="alphaUcParenR"/>
            </a:pPr>
            <a:r>
              <a:rPr lang="de-DE" sz="2200" dirty="0">
                <a:solidFill>
                  <a:schemeClr val="bg2">
                    <a:lumMod val="75000"/>
                  </a:schemeClr>
                </a:solidFill>
              </a:rPr>
              <a:t>1997-2002. Verfahren aus formellen Gründen eingestellt, weil wichtige Akten im Hochwasser zerstört wurden.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3: Verbotsverfahren</a:t>
            </a:r>
          </a:p>
        </p:txBody>
      </p:sp>
    </p:spTree>
    <p:extLst>
      <p:ext uri="{BB962C8B-B14F-4D97-AF65-F5344CB8AC3E}">
        <p14:creationId xmlns:p14="http://schemas.microsoft.com/office/powerpoint/2010/main" val="19221239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6"/>
            <a:ext cx="10515600" cy="2093231"/>
          </a:xfrm>
        </p:spPr>
        <p:txBody>
          <a:bodyPr>
            <a:normAutofit fontScale="77500" lnSpcReduction="20000"/>
          </a:bodyPr>
          <a:lstStyle/>
          <a:p>
            <a:pPr marL="0" indent="0">
              <a:buNone/>
            </a:pPr>
            <a:r>
              <a:rPr lang="de-DE" b="1" dirty="0"/>
              <a:t>1. Überwältigungsverbot. </a:t>
            </a:r>
            <a:r>
              <a:rPr lang="de-DE" dirty="0"/>
              <a:t>Es ist nicht erlaubt, den Schüler – mit welchen Mitteln auch immer – im Sinne erwünschter Meinungen zu überrumpeln und damit an der „Gewinnung eines selbständigen Urteils” zu hindern. Hier genau verläuft nämlich die Grenze zwischen Politischer Bildung und Indoktrination. Indoktrination aber ist unvereinbar mit der Rolle des Lehrers in einer demokratischen Gesellschaft und der – rundum akzeptierten – Zielvorstellung von der Mündigkeit des Schülers.</a:t>
            </a:r>
          </a:p>
          <a:p>
            <a:endParaRPr lang="de-DE" dirty="0"/>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a:t>
            </a:r>
          </a:p>
        </p:txBody>
      </p:sp>
    </p:spTree>
    <p:extLst>
      <p:ext uri="{BB962C8B-B14F-4D97-AF65-F5344CB8AC3E}">
        <p14:creationId xmlns:p14="http://schemas.microsoft.com/office/powerpoint/2010/main" val="561044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4"/>
            <a:ext cx="10515600" cy="4940935"/>
          </a:xfrm>
        </p:spPr>
        <p:txBody>
          <a:bodyPr>
            <a:normAutofit fontScale="77500" lnSpcReduction="20000"/>
          </a:bodyPr>
          <a:lstStyle/>
          <a:p>
            <a:pPr marL="0" indent="0">
              <a:buNone/>
            </a:pPr>
            <a:r>
              <a:rPr lang="de-DE" b="1" dirty="0"/>
              <a:t>2. Was in Wissenschaft und Politik kontrovers ist, muss auch im Unterricht kontrovers erscheinen. </a:t>
            </a:r>
            <a:r>
              <a:rPr lang="de-DE" dirty="0"/>
              <a:t>Diese Forderung ist mit der vorgenannten aufs engste verknüpft, denn wenn unterschiedliche Standpunkte unter den Tisch fallen, Optionen unterschlagen werden, Alternativen unerörtert bleiben, ist der Weg zur Indoktrination beschritten. Zu fragen ist, ob der Lehrer nicht sogar eine Korrekturfunktion haben sollte, d. h. ob er nicht solche Standpunkte und Alternativen besonders herausarbeiten muss, die den Schülern (und anderen Teilnehmern politischer Bildungsveranstaltungen) von ihrer jeweiligen politischen und sozialen Herkunft her fremd sind.</a:t>
            </a:r>
          </a:p>
          <a:p>
            <a:pPr marL="0" indent="0">
              <a:buNone/>
            </a:pPr>
            <a:r>
              <a:rPr lang="de-DE" dirty="0"/>
              <a:t>Bei der Konstatierung dieses zweiten Grundprinzips wird deutlich, warum der persönliche Standpunkt des Lehrers, seine wissenschaftstheoretische Herkunft und seine politische Meinung verhältnismäßig uninteressant werden. Um ein bereits genanntes Beispiel erneut aufzugreifen: Sein Demokratieverständnis stellt kein Problem dar, denn auch dem entgegenstehende andere Ansichten kommen ja zum Zuge.</a:t>
            </a:r>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(II)</a:t>
            </a:r>
          </a:p>
        </p:txBody>
      </p:sp>
    </p:spTree>
    <p:extLst>
      <p:ext uri="{BB962C8B-B14F-4D97-AF65-F5344CB8AC3E}">
        <p14:creationId xmlns:p14="http://schemas.microsoft.com/office/powerpoint/2010/main" val="2487166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5"/>
            <a:ext cx="10515600" cy="4496798"/>
          </a:xfrm>
        </p:spPr>
        <p:txBody>
          <a:bodyPr>
            <a:normAutofit fontScale="77500" lnSpcReduction="20000"/>
          </a:bodyPr>
          <a:lstStyle/>
          <a:p>
            <a:pPr marL="0" indent="0">
              <a:buNone/>
            </a:pPr>
            <a:r>
              <a:rPr lang="de-DE" b="1" dirty="0"/>
              <a:t>3. Der Schüler muss in die Lage versetzt werden, eine politische Situation und seine eigene Interessenlage zu analysieren,</a:t>
            </a:r>
            <a:r>
              <a:rPr lang="de-DE" dirty="0"/>
              <a:t/>
            </a:r>
            <a:br>
              <a:rPr lang="de-DE" dirty="0"/>
            </a:br>
            <a:r>
              <a:rPr lang="de-DE" dirty="0"/>
              <a:t>sowie nach Mitteln und Wegen zu suchen, die vorgefundene politische Lage im Sinne seiner Interessen zu beeinflussen. Eine solche Zielsetzung schließt in sehr starkem Maße die Betonung operationaler Fähigkeiten ein, was eine logische Konsequenz aus den beiden vorgenannten Prinzipien ist. Der in diesem Zusammenhang gelegentlich – etwa gegen Herman Giesecke und Rolf Schmiederer – erhobene Vorwurf einer „Rückkehr zur Formalität”, um die eigenen Inhalte nicht korrigieren zu müssen, trifft insofern nicht, als es hier nicht um die Suche nach einem Maximal-, sondern nach einem Minimalkonsens geht.</a:t>
            </a:r>
            <a:br>
              <a:rPr lang="de-DE" dirty="0"/>
            </a:br>
            <a:r>
              <a:rPr lang="de-DE" dirty="0"/>
              <a:t/>
            </a:r>
            <a:br>
              <a:rPr lang="de-DE" dirty="0"/>
            </a:br>
            <a:r>
              <a:rPr lang="de-DE" sz="2600" dirty="0"/>
              <a:t>Quelle: </a:t>
            </a:r>
            <a:r>
              <a:rPr lang="de-DE" sz="2600" b="1" dirty="0"/>
              <a:t>Wehling, H. G. (1977). Konsens à la Beutelsbach? Nachlese zu einem Expertengespräch. In S. Schiele &amp; H. Schneider (Hrsg.), </a:t>
            </a:r>
            <a:r>
              <a:rPr lang="de-DE" sz="2600" b="1" i="1" dirty="0"/>
              <a:t>Das Konsensproblem in der politischen Bildung</a:t>
            </a:r>
            <a:r>
              <a:rPr lang="de-DE" sz="2600" b="1" dirty="0"/>
              <a:t> (S. 179–180). Ernst Klett Verlag.</a:t>
            </a:r>
            <a:endParaRPr lang="de-DE" sz="2600" dirty="0"/>
          </a:p>
          <a:p>
            <a:endParaRPr lang="de-DE" dirty="0"/>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(III)</a:t>
            </a:r>
          </a:p>
        </p:txBody>
      </p:sp>
    </p:spTree>
    <p:extLst>
      <p:ext uri="{BB962C8B-B14F-4D97-AF65-F5344CB8AC3E}">
        <p14:creationId xmlns:p14="http://schemas.microsoft.com/office/powerpoint/2010/main" val="12406186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E9F8B4B-A5E5-4D8E-8261-2699AEDCC60C}"/>
              </a:ext>
            </a:extLst>
          </p:cNvPr>
          <p:cNvSpPr>
            <a:spLocks noGrp="1"/>
          </p:cNvSpPr>
          <p:nvPr>
            <p:ph idx="1"/>
          </p:nvPr>
        </p:nvSpPr>
        <p:spPr/>
        <p:txBody>
          <a:bodyPr>
            <a:normAutofit fontScale="77500" lnSpcReduction="20000"/>
          </a:bodyPr>
          <a:lstStyle/>
          <a:p>
            <a:pPr marL="0" indent="0">
              <a:buNone/>
            </a:pPr>
            <a:r>
              <a:rPr lang="de-DE" b="1" dirty="0"/>
              <a:t>Lesen Sie zur Vorbereitung die beiden unten stehenden Texte. </a:t>
            </a:r>
            <a:r>
              <a:rPr lang="de-DE" dirty="0"/>
              <a:t>Sie werden die Texte für die folgenden Vorbereitungsaufgaben brauchen.</a:t>
            </a:r>
          </a:p>
          <a:p>
            <a:endParaRPr lang="de-DE" dirty="0"/>
          </a:p>
          <a:p>
            <a:r>
              <a:rPr lang="de-DE" dirty="0"/>
              <a:t>Besand, A. (2020). Politische Bildung unter Druck. Zum Umgang mit Rechtspopulismus an der Institution Schule. </a:t>
            </a:r>
            <a:r>
              <a:rPr lang="de-DE" i="1" dirty="0"/>
              <a:t>Aus Politik und Zeitgeschichte, 70</a:t>
            </a:r>
            <a:r>
              <a:rPr lang="de-DE" dirty="0"/>
              <a:t>(14–15), 4–9. </a:t>
            </a:r>
            <a:r>
              <a:rPr lang="de-DE" dirty="0">
                <a:hlinkClick r:id="rId2"/>
              </a:rPr>
              <a:t>https://www.bpb.de/system/files/dokument_pdf/APuZ_2020-14-15_online.pdf</a:t>
            </a:r>
            <a:endParaRPr lang="de-DE" dirty="0"/>
          </a:p>
          <a:p>
            <a:r>
              <a:rPr lang="de-DE" dirty="0"/>
              <a:t>May, M. (2016). Die unscharfen Grenzen des Kontroversitätsgebots und Überwältigungsverbots. In B. Widmaier &amp; P. Zorn (Hrsg.), </a:t>
            </a:r>
            <a:r>
              <a:rPr lang="de-DE" i="1" dirty="0"/>
              <a:t>Brauchen wir den Beutelsbacher Konsens? Eine Debatte in der politischen Bildung</a:t>
            </a:r>
            <a:r>
              <a:rPr lang="de-DE" dirty="0"/>
              <a:t> (S. 233-241). bpb, Bundeszentrale für politische Bildung. </a:t>
            </a:r>
            <a:r>
              <a:rPr lang="de-DE" dirty="0">
                <a:hlinkClick r:id="rId3"/>
              </a:rPr>
              <a:t>https://www.bpb.de/system/files/dokument_pdf/1793_Beutelsbacher_Konsens_ba.pdf</a:t>
            </a:r>
            <a:endParaRPr lang="de-DE" dirty="0"/>
          </a:p>
          <a:p>
            <a:endParaRPr lang="de-DE" dirty="0"/>
          </a:p>
        </p:txBody>
      </p:sp>
      <p:sp>
        <p:nvSpPr>
          <p:cNvPr id="3" name="Titel 2">
            <a:extLst>
              <a:ext uri="{FF2B5EF4-FFF2-40B4-BE49-F238E27FC236}">
                <a16:creationId xmlns:a16="http://schemas.microsoft.com/office/drawing/2014/main" id="{2251CC97-5518-402A-AEBF-70E5B1FF3ABE}"/>
              </a:ext>
            </a:extLst>
          </p:cNvPr>
          <p:cNvSpPr>
            <a:spLocks noGrp="1"/>
          </p:cNvSpPr>
          <p:nvPr>
            <p:ph type="title"/>
          </p:nvPr>
        </p:nvSpPr>
        <p:spPr/>
        <p:txBody>
          <a:bodyPr/>
          <a:lstStyle/>
          <a:p>
            <a:r>
              <a:rPr lang="de-DE" dirty="0"/>
              <a:t>Lektüreauftrag</a:t>
            </a:r>
          </a:p>
        </p:txBody>
      </p:sp>
    </p:spTree>
    <p:extLst>
      <p:ext uri="{BB962C8B-B14F-4D97-AF65-F5344CB8AC3E}">
        <p14:creationId xmlns:p14="http://schemas.microsoft.com/office/powerpoint/2010/main" val="891431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70012"/>
            <a:ext cx="10515600" cy="5306951"/>
          </a:xfrm>
        </p:spPr>
        <p:txBody>
          <a:bodyPr>
            <a:normAutofit fontScale="92500" lnSpcReduction="10000"/>
          </a:bodyPr>
          <a:lstStyle/>
          <a:p>
            <a:pPr marL="0" indent="0">
              <a:buNone/>
            </a:pPr>
            <a:r>
              <a:rPr lang="de-DE" sz="3600" b="1" dirty="0">
                <a:latin typeface="+mj-lt"/>
              </a:rPr>
              <a:t>Aufgabe 1 (Vorbereitung)</a:t>
            </a:r>
          </a:p>
          <a:p>
            <a:pPr marL="0" indent="0">
              <a:buNone/>
            </a:pPr>
            <a:endParaRPr lang="de-DE" sz="2000" dirty="0"/>
          </a:p>
          <a:p>
            <a:pPr marL="0" indent="0">
              <a:buNone/>
            </a:pPr>
            <a:r>
              <a:rPr lang="de-DE" sz="2400" b="1" dirty="0"/>
              <a:t>Geben Sie an, ob die Aussagen zu den Vorbereitungstexten zutreffen.</a:t>
            </a:r>
          </a:p>
          <a:p>
            <a:pPr marL="0" indent="0">
              <a:buNone/>
            </a:pPr>
            <a:endParaRPr lang="de-DE" sz="2400" b="1" dirty="0"/>
          </a:p>
          <a:p>
            <a:pPr marL="514350" indent="-514350">
              <a:buFont typeface="+mj-lt"/>
              <a:buAutoNum type="alphaLcParenR"/>
            </a:pPr>
            <a:r>
              <a:rPr lang="de-DE" sz="2200" dirty="0"/>
              <a:t>Laut Anja </a:t>
            </a:r>
            <a:r>
              <a:rPr lang="de-DE" sz="2200" dirty="0" err="1"/>
              <a:t>Besand</a:t>
            </a:r>
            <a:r>
              <a:rPr lang="de-DE" sz="2200" dirty="0"/>
              <a:t> ist es wichtig, dass Lehrkräfte lernen, menschenverachtende Aussagen von Schüler*innen einfach zu  ignorieren, um den Schüler*innen, die sie äußern, nicht noch mehr Aufmerksamkeit zu geben.</a:t>
            </a:r>
          </a:p>
          <a:p>
            <a:pPr marL="514350" indent="-514350">
              <a:buFont typeface="+mj-lt"/>
              <a:buAutoNum type="alphaLcParenR"/>
            </a:pPr>
            <a:r>
              <a:rPr lang="de-DE" sz="2200" dirty="0"/>
              <a:t>Anja </a:t>
            </a:r>
            <a:r>
              <a:rPr lang="de-DE" sz="2200" dirty="0" err="1"/>
              <a:t>Besand</a:t>
            </a:r>
            <a:r>
              <a:rPr lang="de-DE" sz="2200" dirty="0"/>
              <a:t> warnt vor dem </a:t>
            </a:r>
            <a:r>
              <a:rPr lang="de-DE" sz="2200" i="1" dirty="0" err="1"/>
              <a:t>othering</a:t>
            </a:r>
            <a:r>
              <a:rPr lang="de-DE" sz="2200" dirty="0"/>
              <a:t> vermeintlich rechtsradikaler Schüler*innen, wenn diese damit als „anders“ oder „fremd“ markiert würden. Wichtig sei, ihre Betroffenenperspektive wahrzunehmen.</a:t>
            </a:r>
          </a:p>
          <a:p>
            <a:pPr marL="514350" indent="-514350">
              <a:buFont typeface="+mj-lt"/>
              <a:buAutoNum type="alphaLcParenR"/>
            </a:pPr>
            <a:r>
              <a:rPr lang="de-DE" sz="2200" dirty="0"/>
              <a:t>Laut Michael May sollen demokratie- und menschenfeindliche Äußerungen von Schüler*innen als Ausdruck eines authentischen politischen Interesses im Unterricht unterstützt werden.</a:t>
            </a:r>
          </a:p>
          <a:p>
            <a:pPr marL="514350" indent="-514350">
              <a:buFont typeface="+mj-lt"/>
              <a:buAutoNum type="alphaLcParenR"/>
            </a:pPr>
            <a:endParaRPr lang="de-DE" dirty="0"/>
          </a:p>
        </p:txBody>
      </p:sp>
    </p:spTree>
    <p:extLst>
      <p:ext uri="{BB962C8B-B14F-4D97-AF65-F5344CB8AC3E}">
        <p14:creationId xmlns:p14="http://schemas.microsoft.com/office/powerpoint/2010/main" val="1922278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Modul C – Critical </a:t>
            </a:r>
            <a:r>
              <a:rPr lang="de-DE" dirty="0" err="1"/>
              <a:t>Incidents</a:t>
            </a:r>
            <a:endParaRPr lang="de-DE" dirty="0"/>
          </a:p>
          <a:p>
            <a:r>
              <a:rPr lang="de-DE" dirty="0"/>
              <a:t>Modulteil C3: „Problematische Schüler*</a:t>
            </a:r>
            <a:r>
              <a:rPr lang="de-DE" dirty="0" err="1"/>
              <a:t>innenäußerungen</a:t>
            </a:r>
            <a:r>
              <a:rPr lang="de-DE" dirty="0"/>
              <a:t>“</a:t>
            </a:r>
          </a:p>
        </p:txBody>
      </p:sp>
    </p:spTree>
    <p:extLst>
      <p:ext uri="{BB962C8B-B14F-4D97-AF65-F5344CB8AC3E}">
        <p14:creationId xmlns:p14="http://schemas.microsoft.com/office/powerpoint/2010/main" val="3177759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70012"/>
            <a:ext cx="10515600" cy="5755377"/>
          </a:xfrm>
        </p:spPr>
        <p:txBody>
          <a:bodyPr>
            <a:normAutofit fontScale="92500" lnSpcReduction="20000"/>
          </a:bodyPr>
          <a:lstStyle/>
          <a:p>
            <a:pPr marL="0" indent="0">
              <a:buNone/>
            </a:pPr>
            <a:r>
              <a:rPr lang="de-DE" sz="3600" b="1" dirty="0">
                <a:latin typeface="+mj-lt"/>
              </a:rPr>
              <a:t>Aufgabe 1 (Vorbereitung)</a:t>
            </a:r>
          </a:p>
          <a:p>
            <a:pPr marL="0" indent="0">
              <a:buNone/>
            </a:pPr>
            <a:endParaRPr lang="de-DE" sz="2000" dirty="0"/>
          </a:p>
          <a:p>
            <a:pPr marL="0" indent="0">
              <a:buNone/>
            </a:pPr>
            <a:r>
              <a:rPr lang="de-DE" sz="2400" b="1" dirty="0"/>
              <a:t>Geben Sie an, ob die Aussagen zu den Vorbereitungstexten zutreffen.</a:t>
            </a:r>
          </a:p>
          <a:p>
            <a:pPr marL="0" indent="0">
              <a:buNone/>
            </a:pPr>
            <a:endParaRPr lang="de-DE" sz="2000" b="1" dirty="0"/>
          </a:p>
          <a:p>
            <a:pPr marL="514350" indent="-514350">
              <a:buFont typeface="+mj-lt"/>
              <a:buAutoNum type="alphaLcParenR"/>
            </a:pPr>
            <a:r>
              <a:rPr lang="de-DE" sz="2200" dirty="0"/>
              <a:t>Laut Anja </a:t>
            </a:r>
            <a:r>
              <a:rPr lang="de-DE" sz="2200" dirty="0" err="1"/>
              <a:t>Besand</a:t>
            </a:r>
            <a:r>
              <a:rPr lang="de-DE" sz="2200" dirty="0"/>
              <a:t> ist es wichtig, dass Lehrkräfte lernen, menschenverachtende Aussagen von Schüler*innen einfach zu  ignorieren, um den Schüler*innen, die sie äußern, nicht noch mehr Aufmerksamkeit zu geben.</a:t>
            </a:r>
          </a:p>
          <a:p>
            <a:pPr marL="457200" lvl="1" indent="0">
              <a:buNone/>
            </a:pPr>
            <a:r>
              <a:rPr lang="de-DE" dirty="0">
                <a:solidFill>
                  <a:schemeClr val="accent2"/>
                </a:solidFill>
                <a:sym typeface="Wingdings" panose="05000000000000000000" pitchFamily="2" charset="2"/>
              </a:rPr>
              <a:t> Falsch</a:t>
            </a:r>
            <a:endParaRPr lang="de-DE" dirty="0">
              <a:solidFill>
                <a:schemeClr val="accent2"/>
              </a:solidFill>
            </a:endParaRPr>
          </a:p>
          <a:p>
            <a:pPr marL="514350" indent="-514350">
              <a:buFont typeface="+mj-lt"/>
              <a:buAutoNum type="alphaLcParenR"/>
            </a:pPr>
            <a:r>
              <a:rPr lang="de-DE" sz="2200" dirty="0"/>
              <a:t>Anja </a:t>
            </a:r>
            <a:r>
              <a:rPr lang="de-DE" sz="2200" dirty="0" err="1"/>
              <a:t>Besand</a:t>
            </a:r>
            <a:r>
              <a:rPr lang="de-DE" sz="2200" dirty="0"/>
              <a:t> warnt vor dem </a:t>
            </a:r>
            <a:r>
              <a:rPr lang="de-DE" sz="2200" i="1" dirty="0" err="1"/>
              <a:t>othering</a:t>
            </a:r>
            <a:r>
              <a:rPr lang="de-DE" sz="2200" dirty="0"/>
              <a:t> vermeintlich rechtsradikaler Schüler*innen, wenn diese damit als „anders“ oder „fremd“ markiert würden. Wichtig sei, ihre Betroffenenperspektive wahrzunehmen.</a:t>
            </a:r>
          </a:p>
          <a:p>
            <a:pPr marL="457200" lvl="1" indent="0">
              <a:buNone/>
            </a:pPr>
            <a:r>
              <a:rPr lang="de-DE" dirty="0">
                <a:solidFill>
                  <a:schemeClr val="accent2"/>
                </a:solidFill>
                <a:sym typeface="Wingdings" panose="05000000000000000000" pitchFamily="2" charset="2"/>
              </a:rPr>
              <a:t> Falsch</a:t>
            </a:r>
            <a:endParaRPr lang="de-DE" dirty="0">
              <a:solidFill>
                <a:schemeClr val="accent2"/>
              </a:solidFill>
            </a:endParaRPr>
          </a:p>
          <a:p>
            <a:pPr marL="514350" indent="-514350">
              <a:buFont typeface="+mj-lt"/>
              <a:buAutoNum type="alphaLcParenR"/>
            </a:pPr>
            <a:r>
              <a:rPr lang="de-DE" sz="2200" dirty="0"/>
              <a:t>Laut Michael May sollen demokratie- und menschenfeindliche Äußerungen von Schüler*innen als Ausdruck eines authentischen politischen Interesses im Unterricht unterstützt werden.</a:t>
            </a:r>
          </a:p>
          <a:p>
            <a:pPr marL="457200" lvl="1" indent="0">
              <a:buNone/>
            </a:pPr>
            <a:r>
              <a:rPr lang="de-DE" dirty="0">
                <a:solidFill>
                  <a:schemeClr val="accent2"/>
                </a:solidFill>
                <a:sym typeface="Wingdings" panose="05000000000000000000" pitchFamily="2" charset="2"/>
              </a:rPr>
              <a:t> Falsch</a:t>
            </a:r>
            <a:endParaRPr lang="de-DE" dirty="0">
              <a:solidFill>
                <a:schemeClr val="accent2"/>
              </a:solidFill>
            </a:endParaRPr>
          </a:p>
          <a:p>
            <a:pPr marL="514350" indent="-514350">
              <a:buFont typeface="+mj-lt"/>
              <a:buAutoNum type="alphaLcParenR"/>
            </a:pPr>
            <a:endParaRPr lang="de-DE" dirty="0"/>
          </a:p>
        </p:txBody>
      </p:sp>
    </p:spTree>
    <p:extLst>
      <p:ext uri="{BB962C8B-B14F-4D97-AF65-F5344CB8AC3E}">
        <p14:creationId xmlns:p14="http://schemas.microsoft.com/office/powerpoint/2010/main" val="4113334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b="1" dirty="0"/>
              <a:t>Welche Ursachen von Migration werden im Video No. 17 genannt?</a:t>
            </a:r>
          </a:p>
          <a:p>
            <a:pPr marL="0" indent="0">
              <a:buNone/>
            </a:pPr>
            <a:endParaRPr lang="de-DE" sz="2400" b="1" dirty="0"/>
          </a:p>
          <a:p>
            <a:pPr marL="514350" indent="-514350">
              <a:buAutoNum type="alphaUcParenR"/>
            </a:pPr>
            <a:r>
              <a:rPr lang="de-DE" sz="2600" dirty="0"/>
              <a:t>Verfolgung aufgrund von Politik, Religion und Ethnie im Herkunftsland</a:t>
            </a:r>
          </a:p>
          <a:p>
            <a:pPr marL="514350" indent="-514350">
              <a:buAutoNum type="alphaUcParenR"/>
            </a:pPr>
            <a:r>
              <a:rPr lang="de-DE" sz="2600" dirty="0"/>
              <a:t>Arbeitskräftemangel im Zielland</a:t>
            </a:r>
          </a:p>
          <a:p>
            <a:pPr marL="514350" indent="-514350">
              <a:buAutoNum type="alphaUcParenR"/>
            </a:pPr>
            <a:r>
              <a:rPr lang="de-DE" sz="2600" dirty="0"/>
              <a:t>Kriegerische Auseinandersetzungen im Herkunftsland</a:t>
            </a:r>
          </a:p>
          <a:p>
            <a:pPr marL="514350" indent="-514350">
              <a:buAutoNum type="alphaUcParenR"/>
            </a:pPr>
            <a:r>
              <a:rPr lang="de-DE" sz="2600" dirty="0"/>
              <a:t>Armut im Herkunftsland</a:t>
            </a:r>
          </a:p>
          <a:p>
            <a:pPr marL="514350" indent="-514350">
              <a:buAutoNum type="alphaUcParenR"/>
            </a:pPr>
            <a:r>
              <a:rPr lang="de-DE" sz="2600" dirty="0"/>
              <a:t>Komfortableres Leben im Zielland </a:t>
            </a:r>
          </a:p>
          <a:p>
            <a:pPr marL="514350" indent="-514350">
              <a:buAutoNum type="alphaUcParenR"/>
            </a:pPr>
            <a:r>
              <a:rPr lang="de-DE" sz="2600" dirty="0"/>
              <a:t>Naturkatastrophen und Umweltveränderungen im Herkunftsland</a:t>
            </a:r>
          </a:p>
          <a:p>
            <a:pPr marL="0" indent="0">
              <a:buNone/>
            </a:pPr>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2a) (Vorbereitung)</a:t>
            </a:r>
          </a:p>
        </p:txBody>
      </p:sp>
    </p:spTree>
    <p:extLst>
      <p:ext uri="{BB962C8B-B14F-4D97-AF65-F5344CB8AC3E}">
        <p14:creationId xmlns:p14="http://schemas.microsoft.com/office/powerpoint/2010/main" val="1865275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b="1" dirty="0">
                <a:solidFill>
                  <a:schemeClr val="bg2">
                    <a:lumMod val="75000"/>
                  </a:schemeClr>
                </a:solidFill>
              </a:rPr>
              <a:t>Welche Ursachen von Migration werden im Video No. 17 genannt?</a:t>
            </a:r>
          </a:p>
          <a:p>
            <a:pPr marL="0" indent="0">
              <a:buNone/>
            </a:pPr>
            <a:endParaRPr lang="de-DE" sz="2400" b="1" dirty="0"/>
          </a:p>
          <a:p>
            <a:pPr marL="514350" indent="-514350">
              <a:buAutoNum type="alphaUcParenR"/>
            </a:pPr>
            <a:r>
              <a:rPr lang="de-DE" sz="2600" dirty="0">
                <a:solidFill>
                  <a:schemeClr val="accent6"/>
                </a:solidFill>
              </a:rPr>
              <a:t>Verfolgung aufgrund von Politik, Religion und Ethnie im Herkunftsland</a:t>
            </a:r>
          </a:p>
          <a:p>
            <a:pPr marL="514350" indent="-514350">
              <a:buAutoNum type="alphaUcParenR"/>
            </a:pPr>
            <a:r>
              <a:rPr lang="de-DE" sz="2600" dirty="0">
                <a:solidFill>
                  <a:schemeClr val="accent6"/>
                </a:solidFill>
              </a:rPr>
              <a:t>Arbeitskräftemangel im Zielland</a:t>
            </a:r>
          </a:p>
          <a:p>
            <a:pPr marL="514350" indent="-514350">
              <a:buAutoNum type="alphaUcParenR"/>
            </a:pPr>
            <a:r>
              <a:rPr lang="de-DE" sz="2600" dirty="0">
                <a:solidFill>
                  <a:schemeClr val="accent6"/>
                </a:solidFill>
              </a:rPr>
              <a:t>Kriegerische Auseinandersetzungen im Herkunftsland</a:t>
            </a:r>
          </a:p>
          <a:p>
            <a:pPr marL="514350" indent="-514350">
              <a:buAutoNum type="alphaUcParenR"/>
            </a:pPr>
            <a:r>
              <a:rPr lang="de-DE" sz="2600" dirty="0">
                <a:solidFill>
                  <a:schemeClr val="accent6"/>
                </a:solidFill>
              </a:rPr>
              <a:t>Armut im Herkunftsland</a:t>
            </a:r>
          </a:p>
          <a:p>
            <a:pPr marL="514350" indent="-514350">
              <a:buAutoNum type="alphaUcParenR"/>
            </a:pPr>
            <a:r>
              <a:rPr lang="de-DE" sz="2600" dirty="0">
                <a:solidFill>
                  <a:schemeClr val="bg2">
                    <a:lumMod val="75000"/>
                  </a:schemeClr>
                </a:solidFill>
              </a:rPr>
              <a:t>Komfortableres Leben im Zielland </a:t>
            </a:r>
          </a:p>
          <a:p>
            <a:pPr marL="514350" indent="-514350">
              <a:buAutoNum type="alphaUcParenR"/>
            </a:pPr>
            <a:r>
              <a:rPr lang="de-DE" sz="2600" dirty="0">
                <a:solidFill>
                  <a:schemeClr val="bg2">
                    <a:lumMod val="75000"/>
                  </a:schemeClr>
                </a:solidFill>
              </a:rPr>
              <a:t>Naturkatastrophen und Umweltveränderungen im Herkunftsland</a:t>
            </a:r>
          </a:p>
          <a:p>
            <a:pPr marL="0" indent="0">
              <a:buNone/>
            </a:pPr>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2a) (Vorbereitung)</a:t>
            </a:r>
          </a:p>
        </p:txBody>
      </p:sp>
    </p:spTree>
    <p:extLst>
      <p:ext uri="{BB962C8B-B14F-4D97-AF65-F5344CB8AC3E}">
        <p14:creationId xmlns:p14="http://schemas.microsoft.com/office/powerpoint/2010/main" val="3414749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87819"/>
            <a:ext cx="10515600" cy="5306951"/>
          </a:xfrm>
        </p:spPr>
        <p:txBody>
          <a:bodyPr>
            <a:normAutofit fontScale="92500" lnSpcReduction="10000"/>
          </a:bodyPr>
          <a:lstStyle/>
          <a:p>
            <a:pPr marL="0" indent="0">
              <a:buNone/>
            </a:pPr>
            <a:r>
              <a:rPr lang="de-DE" sz="3600" b="1" dirty="0">
                <a:latin typeface="+mj-lt"/>
              </a:rPr>
              <a:t>Aufgabe 2b) (Vorbereitung)</a:t>
            </a:r>
          </a:p>
          <a:p>
            <a:pPr marL="0" indent="0">
              <a:buNone/>
            </a:pPr>
            <a:endParaRPr lang="de-DE" sz="3600" b="1" dirty="0"/>
          </a:p>
          <a:p>
            <a:pPr marL="0" indent="0">
              <a:buNone/>
            </a:pPr>
            <a:r>
              <a:rPr lang="de-DE" b="1" dirty="0"/>
              <a:t>Beschreiben Sie stichpunkthaft die Unterrichtsführung und das Interaktionsverhalten des Lehrers in der Animationsvignette No. 17.</a:t>
            </a:r>
          </a:p>
          <a:p>
            <a:pPr marL="0" indent="0">
              <a:buNone/>
            </a:pPr>
            <a:endParaRPr lang="de-DE" dirty="0"/>
          </a:p>
          <a:p>
            <a:pPr marL="0" indent="0">
              <a:buNone/>
            </a:pPr>
            <a:endParaRPr lang="de-DE" dirty="0"/>
          </a:p>
          <a:p>
            <a:pPr marL="0" indent="0">
              <a:buNone/>
            </a:pPr>
            <a:r>
              <a:rPr lang="de-DE" sz="3600" b="1" dirty="0">
                <a:latin typeface="+mj-lt"/>
              </a:rPr>
              <a:t>Aufgabe 3 (Vorbereitung)</a:t>
            </a:r>
          </a:p>
          <a:p>
            <a:pPr marL="0" indent="0">
              <a:buNone/>
            </a:pPr>
            <a:endParaRPr lang="de-DE" sz="3600" b="1" dirty="0"/>
          </a:p>
          <a:p>
            <a:pPr marL="0" indent="0">
              <a:buNone/>
            </a:pPr>
            <a:r>
              <a:rPr lang="de-DE" b="1" dirty="0"/>
              <a:t>Analysieren Sie Sams Beitrag (1:11-1:32): </a:t>
            </a:r>
            <a:r>
              <a:rPr lang="de-DE" dirty="0"/>
              <a:t>Welche Vorstellung von Migration möchte Sam hier ausdrücken?</a:t>
            </a:r>
          </a:p>
        </p:txBody>
      </p:sp>
    </p:spTree>
    <p:extLst>
      <p:ext uri="{BB962C8B-B14F-4D97-AF65-F5344CB8AC3E}">
        <p14:creationId xmlns:p14="http://schemas.microsoft.com/office/powerpoint/2010/main" val="18125727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t>Beurteilen Sie auf Grundlage Ihrer bisherigen Überlegungen, inwiefern die Reaktion des Lehrers in Animationsvignette No. 17 angemessen ist. </a:t>
            </a:r>
          </a:p>
          <a:p>
            <a:pPr marL="0" indent="0">
              <a:buNone/>
            </a:pPr>
            <a:r>
              <a:rPr lang="de-DE" dirty="0"/>
              <a:t>Stellen Sie dabei auch Vermutungen dazu an, weshalb der Lehrer auf diese Weise reagiert haben könnte. Beziehen Sie sich auf die Texte von </a:t>
            </a:r>
            <a:r>
              <a:rPr lang="de-DE" dirty="0" err="1"/>
              <a:t>Besand</a:t>
            </a:r>
            <a:r>
              <a:rPr lang="de-DE" dirty="0"/>
              <a:t> und May.</a:t>
            </a:r>
          </a:p>
          <a:p>
            <a:pPr marL="0" indent="0">
              <a:buNone/>
            </a:pPr>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4 (Vorbereitung)</a:t>
            </a:r>
          </a:p>
        </p:txBody>
      </p:sp>
    </p:spTree>
    <p:extLst>
      <p:ext uri="{BB962C8B-B14F-4D97-AF65-F5344CB8AC3E}">
        <p14:creationId xmlns:p14="http://schemas.microsoft.com/office/powerpoint/2010/main" val="38096668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dirty="0"/>
              <a:t>Lesen Sie sich die Kontextinformation zur Animationsvignette </a:t>
            </a:r>
            <a:r>
              <a:rPr lang="de-DE" dirty="0" err="1"/>
              <a:t>No</a:t>
            </a:r>
            <a:r>
              <a:rPr lang="de-DE" dirty="0"/>
              <a:t>. 16 durch. </a:t>
            </a:r>
            <a:r>
              <a:rPr lang="de-DE" b="1" dirty="0"/>
              <a:t>Überlegen Sie, was den Schüler*innen in der </a:t>
            </a:r>
            <a:r>
              <a:rPr lang="de-DE" b="1" dirty="0" err="1"/>
              <a:t>Fishbowl</a:t>
            </a:r>
            <a:r>
              <a:rPr lang="de-DE" b="1" dirty="0"/>
              <a:t>-Diskussion gut gelingen wird und was möglicherweise Schwierigkeiten bereitet. </a:t>
            </a:r>
            <a:r>
              <a:rPr lang="de-DE" dirty="0"/>
              <a:t>Legen Sie dafür eine stichpunkthafte Liste an. </a:t>
            </a:r>
          </a:p>
          <a:p>
            <a:pPr marL="0" indent="0">
              <a:buNone/>
            </a:pPr>
            <a:r>
              <a:rPr lang="de-DE" dirty="0"/>
              <a:t>Beachten Sie dabei auch die Arbeitsergebnisse aus der Gruppendiskussionsphase vor der abschließenden Diskussion und betrachten Sie diese vor dem Hintergrund der Stunden- und Diskussionsfrage.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5 (Vorbereitung)</a:t>
            </a:r>
          </a:p>
        </p:txBody>
      </p:sp>
    </p:spTree>
    <p:extLst>
      <p:ext uri="{BB962C8B-B14F-4D97-AF65-F5344CB8AC3E}">
        <p14:creationId xmlns:p14="http://schemas.microsoft.com/office/powerpoint/2010/main" val="294915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Kernaufgaben</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4543277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514350" indent="-514350">
              <a:buFont typeface="+mj-lt"/>
              <a:buAutoNum type="alphaLcParenR"/>
            </a:pPr>
            <a:r>
              <a:rPr lang="de-DE" b="1" dirty="0"/>
              <a:t>Prüfen Sie auf Grundlage Ihrer zur Vorbereitung angelegten Liste, welche Herausforderungen und Schwierigkeiten in der gezeigten Sequenz auftreten. </a:t>
            </a:r>
          </a:p>
          <a:p>
            <a:pPr marL="457200" lvl="1" indent="0">
              <a:buNone/>
            </a:pPr>
            <a:r>
              <a:rPr lang="de-DE" sz="2800" dirty="0"/>
              <a:t> Ergänzen Sie weitere Probleme, die Ihnen auffallen. </a:t>
            </a:r>
          </a:p>
          <a:p>
            <a:pPr marL="514350" indent="-514350">
              <a:buFont typeface="+mj-lt"/>
              <a:buAutoNum type="alphaLcParenR"/>
            </a:pPr>
            <a:r>
              <a:rPr lang="de-DE" b="1" dirty="0"/>
              <a:t>Beschreiben Sie, wie sich die Lehrkraft in dem gezeigten Ausschnitt verhält.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6</a:t>
            </a:r>
          </a:p>
        </p:txBody>
      </p:sp>
    </p:spTree>
    <p:extLst>
      <p:ext uri="{BB962C8B-B14F-4D97-AF65-F5344CB8AC3E}">
        <p14:creationId xmlns:p14="http://schemas.microsoft.com/office/powerpoint/2010/main" val="39245999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lnSpcReduction="10000"/>
          </a:bodyPr>
          <a:lstStyle/>
          <a:p>
            <a:pPr marL="514350" indent="-514350">
              <a:buFont typeface="+mj-lt"/>
              <a:buAutoNum type="alphaLcParenR"/>
            </a:pPr>
            <a:r>
              <a:rPr lang="de-DE" b="1" dirty="0"/>
              <a:t>Diskutieren Sie (kurz), welche Gründe die Lehrkraft für ihr Verhalten in dem gezeigten Unterrichtsausschnitt haben könnte. </a:t>
            </a:r>
            <a:r>
              <a:rPr lang="de-DE" dirty="0"/>
              <a:t>Überlegen Sie auch, welche dieser möglichen Gründe die ziele und Ansprüche der politischen Bildung betreffen. </a:t>
            </a:r>
          </a:p>
          <a:p>
            <a:pPr marL="514350" indent="-514350">
              <a:buFont typeface="+mj-lt"/>
              <a:buAutoNum type="alphaLcParenR"/>
            </a:pPr>
            <a:r>
              <a:rPr lang="de-DE" b="1" dirty="0"/>
              <a:t>Arbeiten Sie anhand der Texte von </a:t>
            </a:r>
            <a:r>
              <a:rPr lang="de-DE" b="1" dirty="0" err="1"/>
              <a:t>Besand</a:t>
            </a:r>
            <a:r>
              <a:rPr lang="de-DE" b="1" dirty="0"/>
              <a:t> und May heraus, welche (auch widersprüchlichen oder gegensätzlichen) Ansprüche aus fachdidaktischer Sicht in einer solchen Unterrichtssituation zu erfüllen sind.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7</a:t>
            </a:r>
          </a:p>
        </p:txBody>
      </p:sp>
    </p:spTree>
    <p:extLst>
      <p:ext uri="{BB962C8B-B14F-4D97-AF65-F5344CB8AC3E}">
        <p14:creationId xmlns:p14="http://schemas.microsoft.com/office/powerpoint/2010/main" val="208062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Nachbereitende Aufgabe</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601603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A181A68-3E63-4BC9-A94F-B98993EDDB49}"/>
              </a:ext>
            </a:extLst>
          </p:cNvPr>
          <p:cNvSpPr>
            <a:spLocks noGrp="1"/>
          </p:cNvSpPr>
          <p:nvPr>
            <p:ph idx="1"/>
          </p:nvPr>
        </p:nvSpPr>
        <p:spPr/>
        <p:txBody>
          <a:bodyPr>
            <a:normAutofit lnSpcReduction="10000"/>
          </a:bodyPr>
          <a:lstStyle/>
          <a:p>
            <a:pPr marL="0" indent="0">
              <a:buNone/>
            </a:pPr>
            <a:r>
              <a:rPr lang="de-DE" dirty="0"/>
              <a:t>In diesen Folien finden Sie Aufgaben zum Modulteil </a:t>
            </a:r>
            <a:r>
              <a:rPr lang="de-DE" b="1" dirty="0">
                <a:latin typeface="+mj-lt"/>
              </a:rPr>
              <a:t>C3</a:t>
            </a:r>
            <a:r>
              <a:rPr lang="de-DE" dirty="0"/>
              <a:t> des Projekts </a:t>
            </a:r>
            <a:r>
              <a:rPr lang="de-DE" dirty="0" err="1"/>
              <a:t>LArS.nrw</a:t>
            </a:r>
            <a:r>
              <a:rPr lang="de-DE" dirty="0"/>
              <a:t>. Die Aufgaben beziehen sich auf die Animationsvideos No. 16 („ Fishbowl zum NPD-Verbotsverfahren“) und No. 17 („Ursachen von Migration“).</a:t>
            </a:r>
          </a:p>
          <a:p>
            <a:pPr marL="0" indent="0">
              <a:buNone/>
            </a:pPr>
            <a:r>
              <a:rPr lang="de-DE" dirty="0"/>
              <a:t>Die Folien stellen ein alternatives Materialangebot zu den digitalen H5P-Lernumgebungen von </a:t>
            </a:r>
            <a:r>
              <a:rPr lang="de-DE" dirty="0" err="1"/>
              <a:t>LArS.nrw</a:t>
            </a:r>
            <a:r>
              <a:rPr lang="de-DE" dirty="0"/>
              <a:t> dar. Das vollständige Material sowie Handreichungen zur Verwendung finden Sie über das Portal </a:t>
            </a:r>
            <a:r>
              <a:rPr lang="de-DE" dirty="0" err="1">
                <a:hlinkClick r:id="rId2"/>
              </a:rPr>
              <a:t>ORCA.nrw</a:t>
            </a:r>
            <a:r>
              <a:rPr lang="de-DE" dirty="0"/>
              <a:t>.</a:t>
            </a:r>
          </a:p>
          <a:p>
            <a:pPr marL="0" indent="0">
              <a:buNone/>
            </a:pPr>
            <a:r>
              <a:rPr lang="de-DE" dirty="0"/>
              <a:t>Das Quiz 4 zum Beutelsbacher Konsens konnte nicht auf den Folien dargestellt werden.</a:t>
            </a:r>
          </a:p>
        </p:txBody>
      </p:sp>
      <p:sp>
        <p:nvSpPr>
          <p:cNvPr id="3" name="Titel 2">
            <a:extLst>
              <a:ext uri="{FF2B5EF4-FFF2-40B4-BE49-F238E27FC236}">
                <a16:creationId xmlns:a16="http://schemas.microsoft.com/office/drawing/2014/main" id="{7EFCCB72-F5CC-4D19-84EF-D4A9A10BFFE0}"/>
              </a:ext>
            </a:extLst>
          </p:cNvPr>
          <p:cNvSpPr>
            <a:spLocks noGrp="1"/>
          </p:cNvSpPr>
          <p:nvPr>
            <p:ph type="title"/>
          </p:nvPr>
        </p:nvSpPr>
        <p:spPr/>
        <p:txBody>
          <a:bodyPr/>
          <a:lstStyle/>
          <a:p>
            <a:r>
              <a:rPr lang="de-DE" dirty="0"/>
              <a:t>Hinweis zu diesen Folien</a:t>
            </a:r>
          </a:p>
        </p:txBody>
      </p:sp>
    </p:spTree>
    <p:extLst>
      <p:ext uri="{BB962C8B-B14F-4D97-AF65-F5344CB8AC3E}">
        <p14:creationId xmlns:p14="http://schemas.microsoft.com/office/powerpoint/2010/main" val="83826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lnSpcReduction="10000"/>
          </a:bodyPr>
          <a:lstStyle/>
          <a:p>
            <a:pPr marL="0" indent="0">
              <a:buNone/>
            </a:pPr>
            <a:r>
              <a:rPr lang="de-DE" dirty="0"/>
              <a:t>Die Lehrkraft steh hier vor einer herausfordernden Situation. </a:t>
            </a:r>
            <a:r>
              <a:rPr lang="de-DE" b="1" dirty="0"/>
              <a:t>Erörtern Sie auf Grundlage Ihrer Ergebnisse aus Aufgabe 7b), in welchen fachdidaktisch relevanten Spannungsfeldern sich jeder mögliche Eingriff der Lehrerin hier bewegt: </a:t>
            </a:r>
            <a:r>
              <a:rPr lang="de-DE" dirty="0"/>
              <a:t>Welche Anforderungen hinsichtlich des politischen Lernens stehen sich in den beiden Situationen in den Videos </a:t>
            </a:r>
            <a:r>
              <a:rPr lang="de-DE" dirty="0" err="1"/>
              <a:t>No</a:t>
            </a:r>
            <a:r>
              <a:rPr lang="de-DE" dirty="0"/>
              <a:t>. 16 (zum NPD-Verbotsverfahren) und </a:t>
            </a:r>
            <a:r>
              <a:rPr lang="de-DE" dirty="0" err="1"/>
              <a:t>No</a:t>
            </a:r>
            <a:r>
              <a:rPr lang="de-DE" dirty="0"/>
              <a:t>. 17 (zur Migration, aus der Vorbereitungslektion) gegenüber? </a:t>
            </a:r>
            <a:r>
              <a:rPr lang="de-DE" b="1" dirty="0"/>
              <a:t>Überlegen Sie auch, wie Sie in ähnlichen Situationen mit diesen Spannungen umgehen würden.</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8</a:t>
            </a:r>
          </a:p>
        </p:txBody>
      </p:sp>
    </p:spTree>
    <p:extLst>
      <p:ext uri="{BB962C8B-B14F-4D97-AF65-F5344CB8AC3E}">
        <p14:creationId xmlns:p14="http://schemas.microsoft.com/office/powerpoint/2010/main" val="977294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B04F2F0-649B-4A0E-A6A5-E401AD4EC0AE}"/>
              </a:ext>
            </a:extLst>
          </p:cNvPr>
          <p:cNvSpPr>
            <a:spLocks noGrp="1"/>
          </p:cNvSpPr>
          <p:nvPr>
            <p:ph idx="1"/>
          </p:nvPr>
        </p:nvSpPr>
        <p:spPr>
          <a:xfrm>
            <a:off x="838200" y="1825625"/>
            <a:ext cx="10515600" cy="4759902"/>
          </a:xfrm>
        </p:spPr>
        <p:txBody>
          <a:bodyPr>
            <a:normAutofit fontScale="55000" lnSpcReduction="20000"/>
          </a:bodyPr>
          <a:lstStyle/>
          <a:p>
            <a:pPr marL="0" indent="0" algn="ctr">
              <a:buNone/>
            </a:pPr>
            <a:r>
              <a:rPr lang="de-DE" sz="3600" dirty="0">
                <a:latin typeface="+mj-lt"/>
              </a:rPr>
              <a:t>Kontakt für Modul C – Critical </a:t>
            </a:r>
            <a:r>
              <a:rPr lang="de-DE" sz="3600" dirty="0" err="1">
                <a:latin typeface="+mj-lt"/>
              </a:rPr>
              <a:t>Incidents</a:t>
            </a:r>
            <a:endParaRPr lang="de-DE" sz="3600" dirty="0">
              <a:latin typeface="+mj-lt"/>
            </a:endParaRPr>
          </a:p>
          <a:p>
            <a:pPr marL="0" indent="0" algn="ctr">
              <a:buNone/>
            </a:pPr>
            <a:endParaRPr lang="de-DE" sz="3600" dirty="0">
              <a:latin typeface="+mj-lt"/>
            </a:endParaRPr>
          </a:p>
          <a:p>
            <a:pPr marL="0" indent="0">
              <a:buNone/>
            </a:pPr>
            <a:r>
              <a:rPr lang="de-DE" b="1" dirty="0">
                <a:latin typeface="+mj-lt"/>
              </a:rPr>
              <a:t>Projektleitung am Standort Wuppertal</a:t>
            </a:r>
            <a:endParaRPr lang="de-DE" dirty="0">
              <a:latin typeface="+mj-lt"/>
            </a:endParaRPr>
          </a:p>
          <a:p>
            <a:pPr marL="0" indent="0">
              <a:buNone/>
            </a:pPr>
            <a:r>
              <a:rPr lang="de-DE" u="sng" dirty="0">
                <a:hlinkClick r:id="rId2"/>
              </a:rPr>
              <a:t>(Vertr.-)Prof. Dr. Katrin Hahn-Laudenberg</a:t>
            </a:r>
            <a:r>
              <a:rPr lang="de-DE" dirty="0"/>
              <a:t> </a:t>
            </a:r>
            <a:r>
              <a:rPr lang="de-DE" u="sng" dirty="0">
                <a:hlinkClick r:id="rId3"/>
              </a:rPr>
              <a:t>(jetzt Universität Leipzig)</a:t>
            </a:r>
            <a:r>
              <a:rPr lang="de-DE" dirty="0"/>
              <a:t> und </a:t>
            </a:r>
            <a:r>
              <a:rPr lang="de-DE" u="sng" dirty="0">
                <a:hlinkClick r:id="rId4"/>
              </a:rPr>
              <a:t>AR Dr. Kerstin Westerfeld</a:t>
            </a:r>
            <a:endParaRPr lang="de-DE" dirty="0"/>
          </a:p>
          <a:p>
            <a:pPr marL="0" indent="0">
              <a:buNone/>
            </a:pPr>
            <a:r>
              <a:rPr lang="de-DE" dirty="0"/>
              <a:t>Didaktik der Sozialwissenschaften</a:t>
            </a:r>
          </a:p>
          <a:p>
            <a:pPr marL="0" indent="0">
              <a:buNone/>
            </a:pPr>
            <a:r>
              <a:rPr lang="de-DE" dirty="0"/>
              <a:t>Gaußstraße 20, 42119 Wuppertal</a:t>
            </a:r>
          </a:p>
          <a:p>
            <a:pPr marL="0" indent="0">
              <a:buNone/>
            </a:pPr>
            <a:r>
              <a:rPr lang="de-DE" dirty="0"/>
              <a:t>E-Mails: </a:t>
            </a:r>
            <a:r>
              <a:rPr lang="de-DE" u="sng" dirty="0" err="1">
                <a:hlinkClick r:id="rId5"/>
              </a:rPr>
              <a:t>katrin.hahn-laudenberg</a:t>
            </a:r>
            <a:r>
              <a:rPr lang="de-DE" u="sng" dirty="0">
                <a:hlinkClick r:id="rId5"/>
              </a:rPr>
              <a:t>{at}uni-leipzig.de</a:t>
            </a:r>
            <a:r>
              <a:rPr lang="de-DE" dirty="0"/>
              <a:t> &amp; </a:t>
            </a:r>
            <a:r>
              <a:rPr lang="de-DE" u="sng" dirty="0" err="1">
                <a:hlinkClick r:id="rId6"/>
              </a:rPr>
              <a:t>kwesterfeld</a:t>
            </a:r>
            <a:r>
              <a:rPr lang="de-DE" u="sng" dirty="0">
                <a:hlinkClick r:id="rId6"/>
              </a:rPr>
              <a:t>{at}uni-wuppertal.de</a:t>
            </a:r>
            <a:endParaRPr lang="de-DE" u="sng" dirty="0"/>
          </a:p>
          <a:p>
            <a:pPr marL="0" indent="0">
              <a:buNone/>
            </a:pPr>
            <a:r>
              <a:rPr lang="de-DE" dirty="0"/>
              <a:t> </a:t>
            </a:r>
          </a:p>
          <a:p>
            <a:pPr marL="0" indent="0">
              <a:buNone/>
            </a:pPr>
            <a:r>
              <a:rPr lang="de-DE" b="1" dirty="0">
                <a:latin typeface="+mj-lt"/>
              </a:rPr>
              <a:t>Projektmitarbeiter</a:t>
            </a:r>
            <a:endParaRPr lang="de-DE" dirty="0">
              <a:latin typeface="+mj-lt"/>
            </a:endParaRPr>
          </a:p>
          <a:p>
            <a:pPr marL="0" indent="0">
              <a:buNone/>
            </a:pPr>
            <a:r>
              <a:rPr lang="de-DE" u="sng" dirty="0">
                <a:hlinkClick r:id="rId7"/>
              </a:rPr>
              <a:t>Marcus Kindlinger</a:t>
            </a:r>
            <a:r>
              <a:rPr lang="de-DE" dirty="0"/>
              <a:t> </a:t>
            </a:r>
            <a:r>
              <a:rPr lang="de-DE" u="sng" dirty="0">
                <a:hlinkClick r:id="rId8"/>
              </a:rPr>
              <a:t>(ab 1. Oktober 2022 Universität Leipzig)</a:t>
            </a:r>
            <a:endParaRPr lang="de-DE" dirty="0"/>
          </a:p>
          <a:p>
            <a:pPr marL="0" indent="0">
              <a:buNone/>
            </a:pPr>
            <a:r>
              <a:rPr lang="de-DE" dirty="0"/>
              <a:t>E-Mail: </a:t>
            </a:r>
            <a:r>
              <a:rPr lang="de-DE" u="sng" dirty="0" err="1">
                <a:hlinkClick r:id="rId9"/>
              </a:rPr>
              <a:t>kindlinger</a:t>
            </a:r>
            <a:r>
              <a:rPr lang="de-DE" u="sng" dirty="0">
                <a:hlinkClick r:id="rId9"/>
              </a:rPr>
              <a:t>{at}uni-wuppertal.de</a:t>
            </a:r>
            <a:endParaRPr lang="de-DE" dirty="0"/>
          </a:p>
          <a:p>
            <a:pPr marL="0" indent="0">
              <a:buNone/>
            </a:pPr>
            <a:r>
              <a:rPr lang="de-DE" dirty="0"/>
              <a:t> </a:t>
            </a:r>
          </a:p>
          <a:p>
            <a:pPr marL="0" indent="0">
              <a:buNone/>
            </a:pPr>
            <a:r>
              <a:rPr lang="de-DE" b="1" dirty="0">
                <a:latin typeface="+mj-lt"/>
              </a:rPr>
              <a:t>Wissenschaftliche Hilfskraft</a:t>
            </a:r>
            <a:endParaRPr lang="de-DE" dirty="0">
              <a:latin typeface="+mj-lt"/>
            </a:endParaRPr>
          </a:p>
          <a:p>
            <a:pPr marL="0" indent="0">
              <a:buNone/>
            </a:pPr>
            <a:r>
              <a:rPr lang="de-DE" u="sng" dirty="0">
                <a:hlinkClick r:id="rId10"/>
              </a:rPr>
              <a:t>Korcan Yeşil</a:t>
            </a:r>
            <a:r>
              <a:rPr lang="de-DE" dirty="0"/>
              <a:t> </a:t>
            </a:r>
            <a:r>
              <a:rPr lang="de-DE" u="sng" dirty="0">
                <a:hlinkClick r:id="rId11"/>
              </a:rPr>
              <a:t>(jetzt Universität Leipzig)</a:t>
            </a:r>
            <a:endParaRPr lang="de-DE" dirty="0"/>
          </a:p>
          <a:p>
            <a:pPr marL="0" indent="0">
              <a:buNone/>
            </a:pPr>
            <a:r>
              <a:rPr lang="de-DE" dirty="0"/>
              <a:t>E-Mail: </a:t>
            </a:r>
            <a:r>
              <a:rPr lang="de-DE" u="sng" dirty="0" err="1">
                <a:hlinkClick r:id="rId12"/>
              </a:rPr>
              <a:t>korcan.yesil</a:t>
            </a:r>
            <a:r>
              <a:rPr lang="de-DE" u="sng" dirty="0">
                <a:hlinkClick r:id="rId12"/>
              </a:rPr>
              <a:t>{at}uni-leipzig.de</a:t>
            </a:r>
            <a:endParaRPr lang="de-DE" dirty="0"/>
          </a:p>
          <a:p>
            <a:pPr marL="0" indent="0">
              <a:buNone/>
            </a:pPr>
            <a:endParaRPr lang="de-DE" dirty="0"/>
          </a:p>
          <a:p>
            <a:pPr marL="0" indent="0">
              <a:buNone/>
            </a:pPr>
            <a:endParaRPr lang="de-DE" dirty="0"/>
          </a:p>
        </p:txBody>
      </p:sp>
      <p:sp>
        <p:nvSpPr>
          <p:cNvPr id="4" name="Titel 1">
            <a:extLst>
              <a:ext uri="{FF2B5EF4-FFF2-40B4-BE49-F238E27FC236}">
                <a16:creationId xmlns:a16="http://schemas.microsoft.com/office/drawing/2014/main" id="{724978EC-8DE2-43ED-899D-51723B0E5F80}"/>
              </a:ext>
            </a:extLst>
          </p:cNvPr>
          <p:cNvSpPr>
            <a:spLocks noGrp="1"/>
          </p:cNvSpPr>
          <p:nvPr>
            <p:ph type="title"/>
          </p:nvPr>
        </p:nvSpPr>
        <p:spPr>
          <a:xfrm>
            <a:off x="838200" y="771525"/>
            <a:ext cx="10515600" cy="919163"/>
          </a:xfrm>
        </p:spPr>
        <p:txBody>
          <a:bodyPr/>
          <a:lstStyle/>
          <a:p>
            <a:pPr algn="ctr"/>
            <a:r>
              <a:rPr lang="de-DE" dirty="0"/>
              <a:t>Kontaktinformationen</a:t>
            </a:r>
          </a:p>
        </p:txBody>
      </p:sp>
    </p:spTree>
    <p:extLst>
      <p:ext uri="{BB962C8B-B14F-4D97-AF65-F5344CB8AC3E}">
        <p14:creationId xmlns:p14="http://schemas.microsoft.com/office/powerpoint/2010/main" val="18751723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Dortmund. Projektleitung Standort Wuppertal: Vertr.-Prof. Dr. Katrin Hahn-Laudenberg, Bergische Universität Wuppertal. Projektleitung Standort Duisburg-Essen: Prof. Dr. Sabine Manzel, Universität Duisburg-Essen. </a:t>
            </a:r>
          </a:p>
          <a:p>
            <a:pPr marL="0" indent="0">
              <a:lnSpc>
                <a:spcPct val="120000"/>
              </a:lnSpc>
              <a:buNone/>
            </a:pPr>
            <a:r>
              <a:rPr lang="de-DE" dirty="0"/>
              <a:t>Koordination: Dr. Jutta Teuwsen. Wissenschaftliche Mitarbeit: Simon Filler, Frederik Heyen, Marcus Kindlinger. Unterstützung und Beratung: AR Dr. Kerstin Westerfeld. Studentische 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069842"/>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a:t>
            </a:r>
            <a:r>
              <a:rPr lang="de-DE" dirty="0" smtClean="0">
                <a:cs typeface="Arial" panose="020B0604020202020204" pitchFamily="34" charset="0"/>
              </a:rPr>
              <a:t>„Seminarfolien </a:t>
            </a:r>
            <a:r>
              <a:rPr lang="de-DE" dirty="0">
                <a:cs typeface="Arial" panose="020B0604020202020204" pitchFamily="34" charset="0"/>
              </a:rPr>
              <a:t>, Modul C, Modulteil C3 Problematische Schüler*</a:t>
            </a:r>
            <a:r>
              <a:rPr lang="de-DE" dirty="0" err="1">
                <a:cs typeface="Arial" panose="020B0604020202020204" pitchFamily="34" charset="0"/>
              </a:rPr>
              <a:t>innenäußerungen</a:t>
            </a:r>
            <a:r>
              <a:rPr lang="de-DE" dirty="0">
                <a:cs typeface="Arial" panose="020B0604020202020204" pitchFamily="34" charset="0"/>
              </a:rPr>
              <a:t>“ BY LArS.nrw</a:t>
            </a:r>
            <a:endParaRPr lang="de-DE" dirty="0">
              <a:cs typeface="Arial" panose="020B0604020202020204" pitchFamily="34" charset="0"/>
            </a:endParaRP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3D3187E-444D-466C-A20E-0349AAC0B99C}"/>
              </a:ext>
            </a:extLst>
          </p:cNvPr>
          <p:cNvSpPr>
            <a:spLocks noGrp="1"/>
          </p:cNvSpPr>
          <p:nvPr>
            <p:ph idx="1"/>
          </p:nvPr>
        </p:nvSpPr>
        <p:spPr/>
        <p:txBody>
          <a:bodyPr>
            <a:normAutofit fontScale="70000" lnSpcReduction="20000"/>
          </a:bodyPr>
          <a:lstStyle/>
          <a:p>
            <a:pPr marL="0" indent="0">
              <a:buNone/>
            </a:pPr>
            <a:r>
              <a:rPr lang="de-DE" dirty="0"/>
              <a:t>Das Projekt „</a:t>
            </a:r>
            <a:r>
              <a:rPr lang="de-DE" b="1" dirty="0"/>
              <a:t>L</a:t>
            </a:r>
            <a:r>
              <a:rPr lang="de-DE" dirty="0"/>
              <a:t>ernen mit </a:t>
            </a:r>
            <a:r>
              <a:rPr lang="de-DE" b="1" dirty="0"/>
              <a:t>A</a:t>
            </a:r>
            <a:r>
              <a:rPr lang="de-DE" dirty="0"/>
              <a:t>nimationsfilmen </a:t>
            </a:r>
            <a:r>
              <a:rPr lang="de-DE" b="1" dirty="0"/>
              <a:t>r</a:t>
            </a:r>
            <a:r>
              <a:rPr lang="de-DE" dirty="0"/>
              <a:t>ealer </a:t>
            </a:r>
            <a:r>
              <a:rPr lang="de-DE" b="1" dirty="0"/>
              <a:t>S</a:t>
            </a:r>
            <a:r>
              <a:rPr lang="de-DE" dirty="0"/>
              <a:t>zenen sozialwissenschaftlicher Unterrichtsfächer“ (kurz: </a:t>
            </a:r>
            <a:r>
              <a:rPr lang="de-DE" dirty="0" err="1"/>
              <a:t>LArS.nrw</a:t>
            </a:r>
            <a:r>
              <a:rPr lang="de-DE" dirty="0"/>
              <a:t>) erschließt in For­schung und Lehre das Potential von Animationen realer Unterrichtsszenen für die Leh­rer­bil­dung im Fach Sozial­wissen­schaf­ten. Animierte Darstellungen von Un­ter­richt sind eine Form der Praxisrepräsentation (Grossmann et al., 2009). Sie ermöglichen situiertes Ler­nen, das heißt theoretische Konzepte wer­den an konkreten Unterrichtsbeispielen kontextualisiert. </a:t>
            </a:r>
          </a:p>
          <a:p>
            <a:pPr marL="0" indent="0">
              <a:buNone/>
            </a:pPr>
            <a:r>
              <a:rPr lang="de-DE" dirty="0"/>
              <a:t>In der Leh­rer­bil­dung wer­den bislang vor allem Unterrichtsvideos und Transkriptionen eingesetzt. Animationen realer Unterrichtsszenen stellen demgegenüber Neuland dar. Sie er­lau­ben eine gezielte Darstellung fachdidaktisch relevanter Aspekte des Unterrichtens bei reduzierter Individualität der Schüler- und Lehrercharaktere. In dem Projekt entstehen Forschungs­arbeiten zu differentiellen Wirkungen der Vignettenformate Animation, Unterrichtsvideo und Transkript (</a:t>
            </a:r>
            <a:r>
              <a:rPr lang="de-DE" dirty="0" err="1"/>
              <a:t>JProf</a:t>
            </a:r>
            <a:r>
              <a:rPr lang="de-DE" dirty="0"/>
              <a:t>. Dr. Gronostay) sowie zwei Promotionsprojekte und eine Masterarbeit.</a:t>
            </a:r>
          </a:p>
        </p:txBody>
      </p:sp>
      <p:sp>
        <p:nvSpPr>
          <p:cNvPr id="3" name="Titel 2">
            <a:extLst>
              <a:ext uri="{FF2B5EF4-FFF2-40B4-BE49-F238E27FC236}">
                <a16:creationId xmlns:a16="http://schemas.microsoft.com/office/drawing/2014/main" id="{091C5BC6-DCAA-411D-B3A2-9668B68FD8B0}"/>
              </a:ext>
            </a:extLst>
          </p:cNvPr>
          <p:cNvSpPr>
            <a:spLocks noGrp="1"/>
          </p:cNvSpPr>
          <p:nvPr>
            <p:ph type="title"/>
          </p:nvPr>
        </p:nvSpPr>
        <p:spPr/>
        <p:txBody>
          <a:bodyPr>
            <a:normAutofit/>
          </a:bodyPr>
          <a:lstStyle/>
          <a:p>
            <a:r>
              <a:rPr lang="de-DE" b="1" dirty="0"/>
              <a:t>Das Projekt </a:t>
            </a:r>
            <a:r>
              <a:rPr lang="de-DE" b="1" dirty="0" err="1"/>
              <a:t>LArS.nrw</a:t>
            </a:r>
            <a:endParaRPr lang="de-DE" dirty="0"/>
          </a:p>
        </p:txBody>
      </p:sp>
    </p:spTree>
    <p:extLst>
      <p:ext uri="{BB962C8B-B14F-4D97-AF65-F5344CB8AC3E}">
        <p14:creationId xmlns:p14="http://schemas.microsoft.com/office/powerpoint/2010/main" val="21987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76CD4F7-F1D0-4788-B5A6-09382A4DEA90}"/>
              </a:ext>
            </a:extLst>
          </p:cNvPr>
          <p:cNvSpPr>
            <a:spLocks noGrp="1"/>
          </p:cNvSpPr>
          <p:nvPr>
            <p:ph idx="1"/>
          </p:nvPr>
        </p:nvSpPr>
        <p:spPr/>
        <p:txBody>
          <a:bodyPr>
            <a:normAutofit fontScale="55000" lnSpcReduction="20000"/>
          </a:bodyPr>
          <a:lstStyle/>
          <a:p>
            <a:pPr marL="0" indent="0">
              <a:buNone/>
            </a:pPr>
            <a:r>
              <a:rPr lang="de-DE" b="1" dirty="0"/>
              <a:t>Das Arbeitsmaterial von </a:t>
            </a:r>
            <a:r>
              <a:rPr lang="de-DE" b="1" dirty="0" err="1"/>
              <a:t>LArS.nrw</a:t>
            </a:r>
            <a:r>
              <a:rPr lang="de-DE" b="1" dirty="0"/>
              <a:t> ist in Modul C nach folgender Struktur aufgebaut:</a:t>
            </a:r>
          </a:p>
          <a:p>
            <a:pPr marL="0" indent="0">
              <a:buNone/>
            </a:pPr>
            <a:endParaRPr lang="de-DE" dirty="0"/>
          </a:p>
          <a:p>
            <a:pPr marL="0" indent="0">
              <a:buNone/>
            </a:pPr>
            <a:r>
              <a:rPr lang="de-DE" b="1" dirty="0">
                <a:latin typeface="+mj-lt"/>
              </a:rPr>
              <a:t>Vorbereitende Aufgaben</a:t>
            </a:r>
            <a:endParaRPr lang="de-DE" dirty="0">
              <a:latin typeface="+mj-lt"/>
            </a:endParaRPr>
          </a:p>
          <a:p>
            <a:pPr marL="0" indent="0">
              <a:buNone/>
            </a:pPr>
            <a:r>
              <a:rPr lang="de-DE" dirty="0"/>
              <a:t>Für jeden Modulteil werden vorbereitende Aufgaben angeboten. Diese dienen zusammen mit der angegebenen fachdidaktischen Literatur der Aktivierung und Überprüfung des eigenen Wissens und führen in die Thematik der Seminarsitzungen ein. Außer im Modulteil 1 ("Problematische Präkonzepte") wird dabei schon mit einem Animationsfilm gearbeitet. </a:t>
            </a:r>
          </a:p>
          <a:p>
            <a:pPr marL="0" indent="0">
              <a:buNone/>
            </a:pPr>
            <a:r>
              <a:rPr lang="de-DE" b="1" dirty="0">
                <a:latin typeface="+mj-lt"/>
              </a:rPr>
              <a:t>Kernaufgaben</a:t>
            </a:r>
            <a:endParaRPr lang="de-DE" dirty="0">
              <a:latin typeface="+mj-lt"/>
            </a:endParaRPr>
          </a:p>
          <a:p>
            <a:pPr marL="0" indent="0">
              <a:buNone/>
            </a:pPr>
            <a:r>
              <a:rPr lang="de-DE" dirty="0"/>
              <a:t>Diese Aufgaben beziehen sich auf die Arbeit an einem (weiteren) Animationsfilm, die innerhalb der Seminarzeit erfolgen sollte. Für die Aufgaben ist ein ansteigendes Anforderungsniveau zur Förderung der professionellen Kompetenzen kennzeichnend. Zunächst gilt es, bestimmte Elemente im Animationsfilm zu beobachten, anschließend diese unter Rückgriff auf das eigene fachdidaktische Wissen zu analysieren und schließlich die Beobachtungen und Ergebnisse zu reflektieren und mögliche Handlungsalternativen zu entwickeln.</a:t>
            </a:r>
          </a:p>
          <a:p>
            <a:pPr marL="0" indent="0">
              <a:buNone/>
            </a:pPr>
            <a:r>
              <a:rPr lang="de-DE" b="1" dirty="0">
                <a:latin typeface="+mj-lt"/>
              </a:rPr>
              <a:t>Nachbereitende Aufgaben</a:t>
            </a:r>
            <a:endParaRPr lang="de-DE" dirty="0">
              <a:latin typeface="+mj-lt"/>
            </a:endParaRPr>
          </a:p>
          <a:p>
            <a:pPr marL="0" indent="0">
              <a:buNone/>
            </a:pPr>
            <a:r>
              <a:rPr lang="de-DE" dirty="0"/>
              <a:t>In den Handreichungen für Dozierende sind darüber hinaus nachbereitende Aufgaben angeboten. Diese können beispielsweise Vertiefungen der abschließenden Reflexionen oder Ausarbeitungen von Handlungsalternativen darstellen.</a:t>
            </a:r>
          </a:p>
        </p:txBody>
      </p:sp>
      <p:sp>
        <p:nvSpPr>
          <p:cNvPr id="3" name="Titel 2">
            <a:extLst>
              <a:ext uri="{FF2B5EF4-FFF2-40B4-BE49-F238E27FC236}">
                <a16:creationId xmlns:a16="http://schemas.microsoft.com/office/drawing/2014/main" id="{3C057C16-5AB0-494A-BF82-5E2F4E317224}"/>
              </a:ext>
            </a:extLst>
          </p:cNvPr>
          <p:cNvSpPr>
            <a:spLocks noGrp="1"/>
          </p:cNvSpPr>
          <p:nvPr>
            <p:ph type="title"/>
          </p:nvPr>
        </p:nvSpPr>
        <p:spPr/>
        <p:txBody>
          <a:bodyPr>
            <a:normAutofit fontScale="90000"/>
          </a:bodyPr>
          <a:lstStyle/>
          <a:p>
            <a:r>
              <a:rPr lang="de-DE" b="1" dirty="0"/>
              <a:t>Aufbau der Arbeitsmaterialien im Modul C</a:t>
            </a:r>
            <a:endParaRPr lang="de-DE" dirty="0"/>
          </a:p>
        </p:txBody>
      </p:sp>
    </p:spTree>
    <p:extLst>
      <p:ext uri="{BB962C8B-B14F-4D97-AF65-F5344CB8AC3E}">
        <p14:creationId xmlns:p14="http://schemas.microsoft.com/office/powerpoint/2010/main" val="158394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6F4598B-71D1-47C8-97F3-6A512772CCFD}"/>
              </a:ext>
            </a:extLst>
          </p:cNvPr>
          <p:cNvSpPr>
            <a:spLocks noGrp="1"/>
          </p:cNvSpPr>
          <p:nvPr>
            <p:ph idx="1"/>
          </p:nvPr>
        </p:nvSpPr>
        <p:spPr/>
        <p:txBody>
          <a:bodyPr>
            <a:normAutofit/>
          </a:bodyPr>
          <a:lstStyle/>
          <a:p>
            <a:r>
              <a:rPr lang="de-DE" dirty="0"/>
              <a:t>Sie setzen sich mit der Frage auseinander, in welchen Fällen Schüler*</a:t>
            </a:r>
            <a:r>
              <a:rPr lang="de-DE" dirty="0" err="1"/>
              <a:t>innenäußerungen</a:t>
            </a:r>
            <a:r>
              <a:rPr lang="de-DE" dirty="0"/>
              <a:t> einen Eingriff der Lehrkraft erforderlich machen.</a:t>
            </a:r>
          </a:p>
          <a:p>
            <a:r>
              <a:rPr lang="de-DE" dirty="0"/>
              <a:t>Sie vertiefen Ihre Kenntnisse über Anwendungsbezüge des Kontroversitätsgebots.</a:t>
            </a:r>
          </a:p>
          <a:p>
            <a:r>
              <a:rPr lang="de-DE" dirty="0"/>
              <a:t>Sie untersuchen zwei Unterrichtsausschnitte mit Blick auf die Angemessenheit des Lehrkräftehandelns.</a:t>
            </a:r>
          </a:p>
          <a:p>
            <a:r>
              <a:rPr lang="de-DE" dirty="0"/>
              <a:t>Sie diskutieren mögliche Handlungsstrategien bei problematischen Schüler*</a:t>
            </a:r>
            <a:r>
              <a:rPr lang="de-DE" dirty="0" err="1"/>
              <a:t>innenäußerungen</a:t>
            </a:r>
            <a:r>
              <a:rPr lang="de-DE" dirty="0"/>
              <a:t>.</a:t>
            </a:r>
          </a:p>
          <a:p>
            <a:endParaRPr lang="de-DE" dirty="0"/>
          </a:p>
        </p:txBody>
      </p:sp>
      <p:sp>
        <p:nvSpPr>
          <p:cNvPr id="3" name="Titel 2">
            <a:extLst>
              <a:ext uri="{FF2B5EF4-FFF2-40B4-BE49-F238E27FC236}">
                <a16:creationId xmlns:a16="http://schemas.microsoft.com/office/drawing/2014/main" id="{07935DB7-90DA-4F1E-99BE-BF5CFB4240B8}"/>
              </a:ext>
            </a:extLst>
          </p:cNvPr>
          <p:cNvSpPr>
            <a:spLocks noGrp="1"/>
          </p:cNvSpPr>
          <p:nvPr>
            <p:ph type="title"/>
          </p:nvPr>
        </p:nvSpPr>
        <p:spPr/>
        <p:txBody>
          <a:bodyPr>
            <a:normAutofit/>
          </a:bodyPr>
          <a:lstStyle/>
          <a:p>
            <a:r>
              <a:rPr lang="de-DE" b="1" dirty="0"/>
              <a:t>Modulteil C3</a:t>
            </a:r>
            <a:endParaRPr lang="de-DE" dirty="0"/>
          </a:p>
        </p:txBody>
      </p:sp>
    </p:spTree>
    <p:extLst>
      <p:ext uri="{BB962C8B-B14F-4D97-AF65-F5344CB8AC3E}">
        <p14:creationId xmlns:p14="http://schemas.microsoft.com/office/powerpoint/2010/main" val="239375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2C4521D-89FD-47D6-BCCD-E05F4E24A307}"/>
              </a:ext>
            </a:extLst>
          </p:cNvPr>
          <p:cNvSpPr>
            <a:spLocks noGrp="1"/>
          </p:cNvSpPr>
          <p:nvPr>
            <p:ph idx="1"/>
          </p:nvPr>
        </p:nvSpPr>
        <p:spPr/>
        <p:txBody>
          <a:bodyPr>
            <a:normAutofit fontScale="70000" lnSpcReduction="20000"/>
          </a:bodyPr>
          <a:lstStyle/>
          <a:p>
            <a:pPr marL="0" indent="0">
              <a:buNone/>
            </a:pPr>
            <a:r>
              <a:rPr lang="de-DE" dirty="0"/>
              <a:t>Sie ...</a:t>
            </a:r>
          </a:p>
          <a:p>
            <a:r>
              <a:rPr lang="de-DE" i="1" dirty="0"/>
              <a:t>erkennen</a:t>
            </a:r>
            <a:r>
              <a:rPr lang="de-DE" dirty="0"/>
              <a:t> problematische Äußerungen von Schüler*innen vor dem Hintergrund verschiedener Ziele politischer Bildung.</a:t>
            </a:r>
          </a:p>
          <a:p>
            <a:r>
              <a:rPr lang="de-DE" i="1" dirty="0"/>
              <a:t>leiten</a:t>
            </a:r>
            <a:r>
              <a:rPr lang="de-DE" dirty="0"/>
              <a:t> aus Aussagen von Schüler*innen Vermutungen über Vorstellungen und Einstellungen </a:t>
            </a:r>
            <a:r>
              <a:rPr lang="de-DE" i="1" dirty="0"/>
              <a:t>ab</a:t>
            </a:r>
            <a:r>
              <a:rPr lang="de-DE" dirty="0"/>
              <a:t>.</a:t>
            </a:r>
          </a:p>
          <a:p>
            <a:r>
              <a:rPr lang="de-DE" i="1" dirty="0"/>
              <a:t>diskutieren</a:t>
            </a:r>
            <a:r>
              <a:rPr lang="de-DE" dirty="0"/>
              <a:t> die Angemessenheit von Interventionsmöglichkeiten bei problematischen Äußerungen vor dem Hintergrund von Alltagskonzepten, Alltagssprache und Differenzierungsfähigkeiten von Schüler*innen.</a:t>
            </a:r>
          </a:p>
          <a:p>
            <a:r>
              <a:rPr lang="de-DE" i="1" dirty="0"/>
              <a:t>wägen</a:t>
            </a:r>
            <a:r>
              <a:rPr lang="de-DE" dirty="0"/>
              <a:t> mit Blick auf die Prinzipien des Beutelsbachers Konsens verschiedene Möglichkeiten des Lehrer*</a:t>
            </a:r>
            <a:r>
              <a:rPr lang="de-DE" dirty="0" err="1"/>
              <a:t>innenhandelns</a:t>
            </a:r>
            <a:r>
              <a:rPr lang="de-DE" dirty="0"/>
              <a:t> bei radikalen/extremistischen Äußerungen gegeneinander </a:t>
            </a:r>
            <a:r>
              <a:rPr lang="de-DE" i="1" dirty="0"/>
              <a:t>ab</a:t>
            </a:r>
            <a:r>
              <a:rPr lang="de-DE" dirty="0"/>
              <a:t>.</a:t>
            </a:r>
          </a:p>
          <a:p>
            <a:r>
              <a:rPr lang="de-DE" i="1" dirty="0"/>
              <a:t>entwickeln</a:t>
            </a:r>
            <a:r>
              <a:rPr lang="de-DE" dirty="0"/>
              <a:t> differenzierte, fachdidaktisch und aus der gegebenen Situation begründete Interventionsmöglichkeiten.</a:t>
            </a:r>
          </a:p>
        </p:txBody>
      </p:sp>
      <p:sp>
        <p:nvSpPr>
          <p:cNvPr id="3" name="Titel 2">
            <a:extLst>
              <a:ext uri="{FF2B5EF4-FFF2-40B4-BE49-F238E27FC236}">
                <a16:creationId xmlns:a16="http://schemas.microsoft.com/office/drawing/2014/main" id="{F08C75A7-B9D1-4D14-84A3-39A6BE9898B4}"/>
              </a:ext>
            </a:extLst>
          </p:cNvPr>
          <p:cNvSpPr>
            <a:spLocks noGrp="1"/>
          </p:cNvSpPr>
          <p:nvPr>
            <p:ph type="title"/>
          </p:nvPr>
        </p:nvSpPr>
        <p:spPr/>
        <p:txBody>
          <a:bodyPr/>
          <a:lstStyle/>
          <a:p>
            <a:r>
              <a:rPr lang="de-DE" dirty="0"/>
              <a:t>Kompetenzziele</a:t>
            </a:r>
          </a:p>
        </p:txBody>
      </p:sp>
    </p:spTree>
    <p:extLst>
      <p:ext uri="{BB962C8B-B14F-4D97-AF65-F5344CB8AC3E}">
        <p14:creationId xmlns:p14="http://schemas.microsoft.com/office/powerpoint/2010/main" val="2598859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C05674-A184-4493-BB1F-F38ABA89C0BC}"/>
              </a:ext>
            </a:extLst>
          </p:cNvPr>
          <p:cNvSpPr>
            <a:spLocks noGrp="1"/>
          </p:cNvSpPr>
          <p:nvPr>
            <p:ph type="title"/>
          </p:nvPr>
        </p:nvSpPr>
        <p:spPr/>
        <p:txBody>
          <a:bodyPr/>
          <a:lstStyle/>
          <a:p>
            <a:r>
              <a:rPr lang="de-DE" dirty="0"/>
              <a:t>Vorbereitungsaufgaben</a:t>
            </a:r>
          </a:p>
        </p:txBody>
      </p:sp>
      <p:sp>
        <p:nvSpPr>
          <p:cNvPr id="3" name="Textplatzhalter 2">
            <a:extLst>
              <a:ext uri="{FF2B5EF4-FFF2-40B4-BE49-F238E27FC236}">
                <a16:creationId xmlns:a16="http://schemas.microsoft.com/office/drawing/2014/main" id="{A432092A-1C8B-4D52-A0C3-5D69D728036A}"/>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87570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690688"/>
            <a:ext cx="10515600" cy="4735596"/>
          </a:xfrm>
        </p:spPr>
        <p:txBody>
          <a:bodyPr>
            <a:normAutofit fontScale="92500" lnSpcReduction="10000"/>
          </a:bodyPr>
          <a:lstStyle/>
          <a:p>
            <a:pPr marL="0" indent="0">
              <a:buNone/>
            </a:pPr>
            <a:r>
              <a:rPr lang="de-DE" b="1" dirty="0"/>
              <a:t>Wofür stehen die Buchstaben „NPD“?</a:t>
            </a:r>
          </a:p>
          <a:p>
            <a:pPr marL="0" indent="0">
              <a:buNone/>
            </a:pPr>
            <a:endParaRPr lang="de-DE" sz="2400" b="1" dirty="0"/>
          </a:p>
          <a:p>
            <a:pPr marL="457200" indent="-457200">
              <a:buAutoNum type="alphaUcParenR"/>
            </a:pPr>
            <a:r>
              <a:rPr lang="de-DE" sz="2400" dirty="0"/>
              <a:t>Die </a:t>
            </a:r>
            <a:r>
              <a:rPr lang="de-DE" sz="2400" dirty="0" err="1"/>
              <a:t>Nepotismuspartei</a:t>
            </a:r>
            <a:r>
              <a:rPr lang="de-DE" sz="2400" dirty="0"/>
              <a:t> Deutschlands, eine 1956 gegründete und 1965 verbotene deutsche Partei, die sich für die Förderung der Vetternwirtschaft einsetzte. </a:t>
            </a:r>
          </a:p>
          <a:p>
            <a:pPr marL="457200" indent="-457200">
              <a:buAutoNum type="alphaUcParenR"/>
            </a:pPr>
            <a:r>
              <a:rPr lang="de-DE" sz="2400" dirty="0"/>
              <a:t>Die Norddeutsche Partei in Dänemark, eine seit 1997 in zwei südlichen Regionen Dänemarks bestehende Partei, die die Interessen der deutschen Minderheit vertritt.</a:t>
            </a:r>
          </a:p>
          <a:p>
            <a:pPr marL="457200" indent="-457200">
              <a:buAutoNum type="alphaUcParenR"/>
            </a:pPr>
            <a:r>
              <a:rPr lang="de-DE" sz="2400" dirty="0"/>
              <a:t>Die Nationaldemokratische Partei Deutschlands, eine 1960 gegründete und bis heute bestehende rechtsextreme Kleinpartei.</a:t>
            </a:r>
          </a:p>
          <a:p>
            <a:pPr marL="457200" indent="-457200">
              <a:buAutoNum type="alphaUcParenR"/>
            </a:pPr>
            <a:r>
              <a:rPr lang="de-DE" sz="2400" dirty="0"/>
              <a:t>Die Naturschutzpartei Deutschlands, eine 1989 gegründete und 2005 aufgelöste ökologische Kleinpartei.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Quiz 1: Was ist die „NPD“?</a:t>
            </a:r>
          </a:p>
        </p:txBody>
      </p:sp>
    </p:spTree>
    <p:extLst>
      <p:ext uri="{BB962C8B-B14F-4D97-AF65-F5344CB8AC3E}">
        <p14:creationId xmlns:p14="http://schemas.microsoft.com/office/powerpoint/2010/main" val="3496789381"/>
      </p:ext>
    </p:extLst>
  </p:cSld>
  <p:clrMapOvr>
    <a:masterClrMapping/>
  </p:clrMapOvr>
</p:sld>
</file>

<file path=ppt/theme/theme1.xml><?xml version="1.0" encoding="utf-8"?>
<a:theme xmlns:a="http://schemas.openxmlformats.org/drawingml/2006/main" name="1_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2709</Words>
  <Application>Microsoft Office PowerPoint</Application>
  <PresentationFormat>Breitbild</PresentationFormat>
  <Paragraphs>180</Paragraphs>
  <Slides>32</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32</vt:i4>
      </vt:variant>
    </vt:vector>
  </HeadingPairs>
  <TitlesOfParts>
    <vt:vector size="38" baseType="lpstr">
      <vt:lpstr>Arial</vt:lpstr>
      <vt:lpstr>Calibri</vt:lpstr>
      <vt:lpstr>Mont</vt:lpstr>
      <vt:lpstr>Mont Bold</vt:lpstr>
      <vt:lpstr>Wingdings</vt:lpstr>
      <vt:lpstr>1_Office</vt:lpstr>
      <vt:lpstr> LArS</vt:lpstr>
      <vt:lpstr> LArS</vt:lpstr>
      <vt:lpstr>Hinweis zu diesen Folien</vt:lpstr>
      <vt:lpstr>Das Projekt LArS.nrw</vt:lpstr>
      <vt:lpstr>Aufbau der Arbeitsmaterialien im Modul C</vt:lpstr>
      <vt:lpstr>Modulteil C3</vt:lpstr>
      <vt:lpstr>Kompetenzziele</vt:lpstr>
      <vt:lpstr>Vorbereitungsaufgaben</vt:lpstr>
      <vt:lpstr>Quiz 1: Was ist die „NPD“?</vt:lpstr>
      <vt:lpstr>Quiz 1: Was ist die „NPD“?</vt:lpstr>
      <vt:lpstr>Quiz 2: Parteiverbot</vt:lpstr>
      <vt:lpstr>Quiz 2: Parteiverbot</vt:lpstr>
      <vt:lpstr>Quiz 3: Verbotsverfahren</vt:lpstr>
      <vt:lpstr>Quiz 3: Verbotsverfahren</vt:lpstr>
      <vt:lpstr>Beutelsbacher Konsens (I)</vt:lpstr>
      <vt:lpstr>Beutelsbacher Konsens (II)</vt:lpstr>
      <vt:lpstr>Beutelsbacher Konsens (III)</vt:lpstr>
      <vt:lpstr>Lektüreauftrag</vt:lpstr>
      <vt:lpstr>PowerPoint-Präsentation</vt:lpstr>
      <vt:lpstr>PowerPoint-Präsentation</vt:lpstr>
      <vt:lpstr>Aufgabe 2a) (Vorbereitung)</vt:lpstr>
      <vt:lpstr>Aufgabe 2a) (Vorbereitung)</vt:lpstr>
      <vt:lpstr>PowerPoint-Präsentation</vt:lpstr>
      <vt:lpstr>Aufgabe 4 (Vorbereitung)</vt:lpstr>
      <vt:lpstr>Aufgabe 5 (Vorbereitung)</vt:lpstr>
      <vt:lpstr>Kernaufgaben</vt:lpstr>
      <vt:lpstr>Aufgabe 6</vt:lpstr>
      <vt:lpstr>Aufgabe 7</vt:lpstr>
      <vt:lpstr>Nachbereitende Aufgabe</vt:lpstr>
      <vt:lpstr>Aufgabe 8</vt:lpstr>
      <vt:lpstr>Kontaktinformationen</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85</cp:revision>
  <dcterms:created xsi:type="dcterms:W3CDTF">2022-05-31T08:23:49Z</dcterms:created>
  <dcterms:modified xsi:type="dcterms:W3CDTF">2023-02-10T12:40:40Z</dcterms:modified>
</cp:coreProperties>
</file>