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1" r:id="rId2"/>
    <p:sldId id="263" r:id="rId3"/>
    <p:sldId id="265" r:id="rId4"/>
    <p:sldId id="266" r:id="rId5"/>
    <p:sldId id="271" r:id="rId6"/>
    <p:sldId id="264" r:id="rId7"/>
    <p:sldId id="268" r:id="rId8"/>
    <p:sldId id="272" r:id="rId9"/>
    <p:sldId id="262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B44"/>
    <a:srgbClr val="DB5053"/>
    <a:srgbClr val="86A6B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53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92BC2-FFEB-4358-BAAA-962631D8B732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9E466-CC6A-49BF-BFA5-4C1093EE53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0742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349676" y="6356350"/>
            <a:ext cx="1231723" cy="365125"/>
          </a:xfrm>
        </p:spPr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771525" cy="365125"/>
          </a:xfrm>
        </p:spPr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50CE973-5E27-47A8-AE81-C946D453ED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02" y="5757861"/>
            <a:ext cx="1593273" cy="86385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19BD009-0D7A-4C20-A4C3-21C50CDE82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3062" y="5920640"/>
            <a:ext cx="2401242" cy="871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782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308D9BC-AB55-4723-A2ED-C7ECCCCAA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711215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838199"/>
            <a:ext cx="2628900" cy="5338764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838199"/>
            <a:ext cx="7734300" cy="5338763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1450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64D5062F-24C5-4D0D-9B69-448B40F12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886675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5667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2086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D53CB1F1-DBA0-4610-B080-C3095E04F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304300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BDEA2E2-6395-484A-B7A7-C09EB5B48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38914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pic>
        <p:nvPicPr>
          <p:cNvPr id="5" name="Grafik 4" descr="Logo von LArS.nrw: Roter Schriftzug">
            <a:extLst>
              <a:ext uri="{FF2B5EF4-FFF2-40B4-BE49-F238E27FC236}">
                <a16:creationId xmlns:a16="http://schemas.microsoft.com/office/drawing/2014/main" id="{DDE7768B-DEE0-4EA2-9F05-87F59EF18313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8434" y="19174"/>
            <a:ext cx="1198245" cy="5035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3279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752474"/>
            <a:ext cx="3932237" cy="130492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683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F15DB92-85BB-4365-9E19-8ABC43C50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752474"/>
            <a:ext cx="3932237" cy="130492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683284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50FB6CE-785A-40D6-BFAE-3380B157A22E}"/>
              </a:ext>
            </a:extLst>
          </p:cNvPr>
          <p:cNvSpPr/>
          <p:nvPr userDrawn="1"/>
        </p:nvSpPr>
        <p:spPr>
          <a:xfrm>
            <a:off x="0" y="-40775"/>
            <a:ext cx="12192000" cy="62345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 descr="Logo von LArS.nrw: Roter Schriftzug">
            <a:extLst>
              <a:ext uri="{FF2B5EF4-FFF2-40B4-BE49-F238E27FC236}">
                <a16:creationId xmlns:a16="http://schemas.microsoft.com/office/drawing/2014/main" id="{7DAFC7D2-5B54-4899-8F0D-4226F691E44C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0192" y="19174"/>
            <a:ext cx="1198245" cy="5035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8294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BDCEFE-9DE7-4234-928E-89D6657B08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de-DE" sz="8800" dirty="0">
                <a:solidFill>
                  <a:srgbClr val="44546A">
                    <a:lumMod val="50000"/>
                  </a:srgbClr>
                </a:solidFill>
                <a:latin typeface="Arial" panose="020B0604020202020204" pitchFamily="34" charset="0"/>
              </a:rPr>
              <a:t/>
            </a:r>
            <a:br>
              <a:rPr lang="de-DE" sz="8800" dirty="0">
                <a:solidFill>
                  <a:srgbClr val="44546A">
                    <a:lumMod val="50000"/>
                  </a:srgbClr>
                </a:solidFill>
                <a:latin typeface="Arial" panose="020B0604020202020204" pitchFamily="34" charset="0"/>
              </a:rPr>
            </a:br>
            <a:r>
              <a:rPr lang="de-DE" dirty="0" err="1"/>
              <a:t>LArS</a:t>
            </a:r>
            <a:r>
              <a:rPr lang="de-DE" b="1" dirty="0"/>
              <a:t>: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DE091A0-4285-42C0-9778-8710322FBB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Lernen mit Animationsfilmen realer Szenen sozialwissenschaftlicher</a:t>
            </a:r>
            <a:br>
              <a:rPr lang="de-DE" dirty="0"/>
            </a:br>
            <a:r>
              <a:rPr lang="de-DE" dirty="0"/>
              <a:t>Unterrichtsfächer: ein digitales Lehr-/Lernangebot zur</a:t>
            </a:r>
            <a:br>
              <a:rPr lang="de-DE" dirty="0"/>
            </a:br>
            <a:r>
              <a:rPr lang="de-DE" dirty="0"/>
              <a:t>Professionalisierung angehender Lehrkräfte</a:t>
            </a:r>
          </a:p>
        </p:txBody>
      </p:sp>
    </p:spTree>
    <p:extLst>
      <p:ext uri="{BB962C8B-B14F-4D97-AF65-F5344CB8AC3E}">
        <p14:creationId xmlns:p14="http://schemas.microsoft.com/office/powerpoint/2010/main" val="3616567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2488A2-89EC-49AE-82A8-666F24FAD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1050"/>
            <a:ext cx="10515600" cy="909638"/>
          </a:xfrm>
        </p:spPr>
        <p:txBody>
          <a:bodyPr>
            <a:normAutofit fontScale="90000"/>
          </a:bodyPr>
          <a:lstStyle/>
          <a:p>
            <a:r>
              <a:rPr lang="de-DE" dirty="0"/>
              <a:t>Modulteil B4: Urteilsbildungsprozesse </a:t>
            </a:r>
            <a:r>
              <a:rPr lang="de-DE" dirty="0">
                <a:solidFill>
                  <a:srgbClr val="002B44"/>
                </a:solidFill>
              </a:rPr>
              <a:t>–</a:t>
            </a:r>
            <a:r>
              <a:rPr lang="de-DE" dirty="0"/>
              <a:t> Qualitätskriterien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72ED1E-D272-40EE-B6B0-202C234E0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58543" cy="443148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DE" b="1" dirty="0">
                <a:solidFill>
                  <a:srgbClr val="DB5053"/>
                </a:solidFill>
              </a:rPr>
              <a:t>Aufgabe 1a – Beobachtungsaufgabe</a:t>
            </a:r>
          </a:p>
          <a:p>
            <a:pPr marL="0" indent="0">
              <a:buNone/>
            </a:pPr>
            <a:r>
              <a:rPr lang="de-DE" b="1" dirty="0"/>
              <a:t>Beobachten</a:t>
            </a:r>
            <a:r>
              <a:rPr lang="de-DE" dirty="0"/>
              <a:t> Sie, wie sich die Gruppen zur Frage, ob ein Antrag zum Verbot der NPD gestellt werden sollte, positionieren.</a:t>
            </a:r>
          </a:p>
          <a:p>
            <a:pPr marL="0" indent="0">
              <a:buNone/>
            </a:pPr>
            <a:r>
              <a:rPr lang="de-DE" dirty="0"/>
              <a:t>Notieren Sie in Stichpunkten, welche Argumente die Schüler*innen für oder gegen ein NPD-Verbotsverfahren anführen.</a:t>
            </a:r>
          </a:p>
        </p:txBody>
      </p:sp>
      <p:pic>
        <p:nvPicPr>
          <p:cNvPr id="5" name="Grafik 4" descr="Ein Bild, das Text, Spielzeug, Puppe, Vektorgrafiken enthält.">
            <a:extLst>
              <a:ext uri="{FF2B5EF4-FFF2-40B4-BE49-F238E27FC236}">
                <a16:creationId xmlns:a16="http://schemas.microsoft.com/office/drawing/2014/main" id="{C38AFBA7-7275-B8C1-1706-02A79DE5DE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8"/>
          <a:stretch/>
        </p:blipFill>
        <p:spPr>
          <a:xfrm>
            <a:off x="6596743" y="2173354"/>
            <a:ext cx="4924696" cy="2759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06931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2488A2-89EC-49AE-82A8-666F24FAD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1050"/>
            <a:ext cx="10515600" cy="909638"/>
          </a:xfrm>
        </p:spPr>
        <p:txBody>
          <a:bodyPr>
            <a:normAutofit fontScale="90000"/>
          </a:bodyPr>
          <a:lstStyle/>
          <a:p>
            <a:r>
              <a:rPr lang="de-DE" dirty="0"/>
              <a:t>Modulteil B4: Urteilsbildungsprozesse </a:t>
            </a:r>
            <a:r>
              <a:rPr lang="de-DE" dirty="0">
                <a:solidFill>
                  <a:srgbClr val="002B44"/>
                </a:solidFill>
              </a:rPr>
              <a:t>–</a:t>
            </a:r>
            <a:r>
              <a:rPr lang="de-DE" dirty="0"/>
              <a:t> Qualitätskriterien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72ED1E-D272-40EE-B6B0-202C234E0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de-DE" b="1" dirty="0">
                <a:solidFill>
                  <a:srgbClr val="DB5053"/>
                </a:solidFill>
              </a:rPr>
              <a:t>Aufgabe 2a – Analyseaufgabe</a:t>
            </a:r>
          </a:p>
          <a:p>
            <a:pPr marL="0" indent="0">
              <a:buNone/>
            </a:pPr>
            <a:r>
              <a:rPr lang="de-DE" b="1" dirty="0"/>
              <a:t>Analysieren</a:t>
            </a:r>
            <a:r>
              <a:rPr lang="de-DE" dirty="0"/>
              <a:t> Sie die präsentierten Urteile der Schüler*innen und ordnen Sie diese in das Urteilsraster von Massing (2003) ein. </a:t>
            </a:r>
          </a:p>
          <a:p>
            <a:pPr marL="0" indent="0">
              <a:buNone/>
            </a:pPr>
            <a:r>
              <a:rPr lang="de-DE" dirty="0"/>
              <a:t>Aus welcher Sichtweise und mit welchen Kategorien urteilen die Schüler*innen?</a:t>
            </a:r>
          </a:p>
        </p:txBody>
      </p:sp>
    </p:spTree>
    <p:extLst>
      <p:ext uri="{BB962C8B-B14F-4D97-AF65-F5344CB8AC3E}">
        <p14:creationId xmlns:p14="http://schemas.microsoft.com/office/powerpoint/2010/main" val="908293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2488A2-89EC-49AE-82A8-666F24FAD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1050"/>
            <a:ext cx="10515600" cy="909638"/>
          </a:xfrm>
        </p:spPr>
        <p:txBody>
          <a:bodyPr>
            <a:normAutofit fontScale="90000"/>
          </a:bodyPr>
          <a:lstStyle/>
          <a:p>
            <a:r>
              <a:rPr lang="de-DE" dirty="0"/>
              <a:t>Modulteil B4: Urteilsbildungsprozesse </a:t>
            </a:r>
            <a:r>
              <a:rPr lang="de-DE" dirty="0">
                <a:solidFill>
                  <a:srgbClr val="002B44"/>
                </a:solidFill>
              </a:rPr>
              <a:t>–</a:t>
            </a:r>
            <a:r>
              <a:rPr lang="de-DE" dirty="0"/>
              <a:t> Qualitätskriterien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72ED1E-D272-40EE-B6B0-202C234E0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1107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>
                <a:solidFill>
                  <a:srgbClr val="DB5053"/>
                </a:solidFill>
              </a:rPr>
              <a:t>Aufgabe 3a – Analyseaufgabe</a:t>
            </a:r>
          </a:p>
          <a:p>
            <a:pPr marL="0" indent="0">
              <a:buNone/>
            </a:pPr>
            <a:r>
              <a:rPr lang="de-DE" b="1" dirty="0"/>
              <a:t>Analysieren</a:t>
            </a:r>
            <a:r>
              <a:rPr lang="de-DE" dirty="0"/>
              <a:t> Sie die präsentierten Urteile der Schüler*innen und greifen Sie auf das Politikkompetenzmodell nach Detjen et al. (2012) zurück.</a:t>
            </a:r>
          </a:p>
          <a:p>
            <a:pPr marL="0" indent="0">
              <a:buNone/>
            </a:pPr>
            <a:r>
              <a:rPr lang="de-DE" dirty="0"/>
              <a:t>Untersuchen Sie die Urteile hinsichtlich zugrundeliegender Fachkonzepte und ordnen Sie die schriftlichen Urteile den Urteilsarten zu.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6264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2488A2-89EC-49AE-82A8-666F24FAD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1050"/>
            <a:ext cx="10515600" cy="909638"/>
          </a:xfrm>
        </p:spPr>
        <p:txBody>
          <a:bodyPr>
            <a:normAutofit fontScale="90000"/>
          </a:bodyPr>
          <a:lstStyle/>
          <a:p>
            <a:r>
              <a:rPr lang="de-DE" dirty="0"/>
              <a:t>Modulteil B4: Urteilsbildungsprozesse </a:t>
            </a:r>
            <a:r>
              <a:rPr lang="de-DE" dirty="0">
                <a:solidFill>
                  <a:srgbClr val="002B44"/>
                </a:solidFill>
              </a:rPr>
              <a:t>–</a:t>
            </a:r>
            <a:r>
              <a:rPr lang="de-DE" dirty="0"/>
              <a:t> Qualitätskriterien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72ED1E-D272-40EE-B6B0-202C234E0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b="1" dirty="0">
                <a:solidFill>
                  <a:srgbClr val="DB5053"/>
                </a:solidFill>
              </a:rPr>
              <a:t>Aufgabe 4a – Reflexions- und Entwicklungsaufgabe</a:t>
            </a:r>
          </a:p>
          <a:p>
            <a:pPr marL="0" indent="0">
              <a:buNone/>
            </a:pPr>
            <a:r>
              <a:rPr lang="de-DE" dirty="0"/>
              <a:t>Politisch rationale Urteile zeichnen sich dadurch aus, dass unterschiedliche Gewichtungen von Zweck- und Wertrationalität vorgenommen werden und auf dieser Basis eine rational begründete normative Position eingenommen wird (Detjen et al., 2012, S. 48f).</a:t>
            </a:r>
          </a:p>
          <a:p>
            <a:pPr marL="0" indent="0">
              <a:buNone/>
            </a:pPr>
            <a:r>
              <a:rPr lang="de-DE" b="1" dirty="0"/>
              <a:t>Reflektieren</a:t>
            </a:r>
            <a:r>
              <a:rPr lang="de-DE" dirty="0"/>
              <a:t> Sie…</a:t>
            </a:r>
          </a:p>
          <a:p>
            <a:pPr marL="514350" indent="-514350">
              <a:buAutoNum type="alphaLcParenR"/>
            </a:pPr>
            <a:r>
              <a:rPr lang="de-DE" dirty="0"/>
              <a:t>…warum es Schüler*innen häufig schwerfällt, ein solches politisch rationales Urteil zu fällen,</a:t>
            </a:r>
          </a:p>
          <a:p>
            <a:pPr marL="514350" indent="-514350">
              <a:buAutoNum type="alphaLcParenR"/>
            </a:pPr>
            <a:r>
              <a:rPr lang="de-DE" dirty="0"/>
              <a:t>…wie die Schüler*innen methodisch bei der Urteilsbildung unterstützt werden können.</a:t>
            </a:r>
          </a:p>
        </p:txBody>
      </p:sp>
    </p:spTree>
    <p:extLst>
      <p:ext uri="{BB962C8B-B14F-4D97-AF65-F5344CB8AC3E}">
        <p14:creationId xmlns:p14="http://schemas.microsoft.com/office/powerpoint/2010/main" val="2580340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2488A2-89EC-49AE-82A8-666F24FAD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1050"/>
            <a:ext cx="10515600" cy="909638"/>
          </a:xfrm>
        </p:spPr>
        <p:txBody>
          <a:bodyPr>
            <a:normAutofit fontScale="90000"/>
          </a:bodyPr>
          <a:lstStyle/>
          <a:p>
            <a:r>
              <a:rPr lang="de-DE" dirty="0"/>
              <a:t>Modulteil B4: Urteilsbildungsprozesse </a:t>
            </a:r>
            <a:r>
              <a:rPr lang="de-DE" dirty="0">
                <a:solidFill>
                  <a:srgbClr val="002B44"/>
                </a:solidFill>
              </a:rPr>
              <a:t>–</a:t>
            </a:r>
            <a:r>
              <a:rPr lang="de-DE" dirty="0"/>
              <a:t> Qualitätskriterien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72ED1E-D272-40EE-B6B0-202C234E0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4"/>
            <a:ext cx="10515599" cy="4605057"/>
          </a:xfrm>
        </p:spPr>
        <p:txBody>
          <a:bodyPr/>
          <a:lstStyle/>
          <a:p>
            <a:pPr marL="0" indent="0">
              <a:buNone/>
            </a:pPr>
            <a:r>
              <a:rPr lang="de-DE" b="1" dirty="0">
                <a:solidFill>
                  <a:srgbClr val="DB5053"/>
                </a:solidFill>
              </a:rPr>
              <a:t>Aufgabe 1b – Beobachtungsaufgabe</a:t>
            </a:r>
          </a:p>
          <a:p>
            <a:pPr marL="0" indent="0">
              <a:buNone/>
            </a:pPr>
            <a:r>
              <a:rPr lang="de-DE" b="1" dirty="0"/>
              <a:t>Beobachten</a:t>
            </a:r>
            <a:r>
              <a:rPr lang="de-DE" dirty="0"/>
              <a:t> Sie, wie die Schüler*innen ihre Urteile sprachlich realisieren. Betrachten Sie hierbei sowohl die schriftliche Realisierung auf den Präsentationsfolien als auch die mündlichen Beiträge der Schüler*innen.</a:t>
            </a:r>
          </a:p>
          <a:p>
            <a:pPr marL="0" indent="0">
              <a:buNone/>
            </a:pPr>
            <a:r>
              <a:rPr lang="de-DE" dirty="0"/>
              <a:t>Halten Sie Ihre Beobachtungen in Stichpunkten fest.</a:t>
            </a:r>
          </a:p>
          <a:p>
            <a:pPr marL="0" indent="0">
              <a:buNone/>
            </a:pPr>
            <a:r>
              <a:rPr lang="de-DE" i="1" dirty="0"/>
              <a:t>Hinweis: Achten Sie insbesondere auf die Begründungsstruktur und das Sprachniveau der Schüler*innenurteile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7048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2488A2-89EC-49AE-82A8-666F24FAD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1050"/>
            <a:ext cx="10515600" cy="909638"/>
          </a:xfrm>
        </p:spPr>
        <p:txBody>
          <a:bodyPr>
            <a:normAutofit fontScale="90000"/>
          </a:bodyPr>
          <a:lstStyle/>
          <a:p>
            <a:r>
              <a:rPr lang="de-DE" dirty="0"/>
              <a:t>Modulteil B4: Urteilsbildungsprozesse </a:t>
            </a:r>
            <a:r>
              <a:rPr lang="de-DE" dirty="0">
                <a:solidFill>
                  <a:srgbClr val="002B44"/>
                </a:solidFill>
              </a:rPr>
              <a:t>–</a:t>
            </a:r>
            <a:r>
              <a:rPr lang="de-DE" dirty="0"/>
              <a:t> Qualitätskriterien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72ED1E-D272-40EE-B6B0-202C234E0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>
                <a:solidFill>
                  <a:srgbClr val="DB5053"/>
                </a:solidFill>
              </a:rPr>
              <a:t>Aufgabe 2b – Analyseaufgabe</a:t>
            </a:r>
          </a:p>
          <a:p>
            <a:pPr marL="0" indent="0">
              <a:buNone/>
            </a:pPr>
            <a:r>
              <a:rPr lang="de-DE" b="1" dirty="0"/>
              <a:t>Analysieren</a:t>
            </a:r>
            <a:r>
              <a:rPr lang="de-DE" dirty="0"/>
              <a:t> Sie die Urteile der Schüler*innen mithilfe des Kategoriensystems zum Urteilen in der Politik von </a:t>
            </a:r>
            <a:r>
              <a:rPr lang="de-DE" dirty="0" err="1"/>
              <a:t>Forkarth</a:t>
            </a:r>
            <a:r>
              <a:rPr lang="de-DE" dirty="0"/>
              <a:t> (i. E.).</a:t>
            </a:r>
          </a:p>
          <a:p>
            <a:pPr marL="0" indent="0">
              <a:buNone/>
            </a:pPr>
            <a:r>
              <a:rPr lang="de-DE" dirty="0"/>
              <a:t>Ziehen Sie hierzu Ihre Beobachtungen aus Aufgabe 1b hinsichtlich der sprachlichen Realisierung der schriftlichen Urteile hinzu und halten Sie ihre Ergebnisse in ganzen Sätzen fest.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790719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2488A2-89EC-49AE-82A8-666F24FAD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1050"/>
            <a:ext cx="10515600" cy="909638"/>
          </a:xfrm>
        </p:spPr>
        <p:txBody>
          <a:bodyPr>
            <a:normAutofit fontScale="90000"/>
          </a:bodyPr>
          <a:lstStyle/>
          <a:p>
            <a:r>
              <a:rPr lang="de-DE" dirty="0"/>
              <a:t>Modulteil B4: Urteilsbildungsprozesse </a:t>
            </a:r>
            <a:r>
              <a:rPr lang="de-DE" dirty="0">
                <a:solidFill>
                  <a:srgbClr val="002B44"/>
                </a:solidFill>
              </a:rPr>
              <a:t>–</a:t>
            </a:r>
            <a:r>
              <a:rPr lang="de-DE" dirty="0"/>
              <a:t> Qualitätskriterien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72ED1E-D272-40EE-B6B0-202C234E0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>
                <a:solidFill>
                  <a:srgbClr val="DB5053"/>
                </a:solidFill>
              </a:rPr>
              <a:t>Aufgabe 3b – Reflexions- und Entwicklungsaufgabe</a:t>
            </a:r>
          </a:p>
          <a:p>
            <a:pPr marL="0" indent="0">
              <a:buNone/>
            </a:pPr>
            <a:r>
              <a:rPr lang="de-DE" b="1" dirty="0"/>
              <a:t>Reflektieren</a:t>
            </a:r>
            <a:r>
              <a:rPr lang="de-DE" dirty="0"/>
              <a:t> Sie Möglichkeiten, wie sich die sprachliche Urteilsfähigkeit von Schüler*innen fördern lässt.</a:t>
            </a:r>
            <a:endParaRPr lang="de-DE" b="1" dirty="0"/>
          </a:p>
          <a:p>
            <a:pPr marL="0" indent="0">
              <a:buNone/>
            </a:pPr>
            <a:r>
              <a:rPr lang="de-DE" dirty="0"/>
              <a:t>Welche Hilfestellungen und Methoden bieten sich kurzfristig an und welche Möglichkeiten gibt es, die sprachliche Urteilsfähigkeit langfristig zu fördern?</a:t>
            </a:r>
          </a:p>
        </p:txBody>
      </p:sp>
    </p:spTree>
    <p:extLst>
      <p:ext uri="{BB962C8B-B14F-4D97-AF65-F5344CB8AC3E}">
        <p14:creationId xmlns:p14="http://schemas.microsoft.com/office/powerpoint/2010/main" val="627030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26A518-2A2F-4A3A-A100-66146A855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Kontaktinformationen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C43E05E-B9FE-40D4-A530-CEF3C82979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470275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de-DE" b="1" dirty="0">
                <a:latin typeface="+mj-lt"/>
              </a:rPr>
              <a:t>Konzept</a:t>
            </a:r>
            <a:r>
              <a:rPr lang="de-DE" dirty="0">
                <a:latin typeface="+mj-lt"/>
              </a:rPr>
              <a:t>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Konsortialführung und Koordination: </a:t>
            </a:r>
            <a:r>
              <a:rPr lang="de-DE" dirty="0" err="1"/>
              <a:t>JProf</a:t>
            </a:r>
            <a:r>
              <a:rPr lang="de-DE" dirty="0"/>
              <a:t>. Dr. Dorothee Gronostay, Technische Universität Dortmund. Projektleitung Standort Wuppertal: Vertr.-Prof. Dr. Katrin Hahn-Laudenberg, Bergische Universität Wuppertal. Projektleitung Standort Duisburg-Essen: Prof. Dr. Sabine Manzel, Universität Duisburg-Essen.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Koordination: Dr. Jutta Teuwsen. Wissenschaftliche Mitarbeit: Simon Filler, Frederik Heyen, Marcus Kindlinger. Unterstützung und Beratung: AR Dr. Kerstin Westerfeld. Studentische und wissenschaftliche Hilfskräfte: Korcan Yeşil, Sophie Jakob-Elshoff, Katharina Militzer, Marc Moesch, Niklas Sieger.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Produktion und Design der Animationsfilme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Produktion: Niklas Hlawatsch. Design: Etienne Heinrich, Benjamin Zurek, Jonas Röck, Johanna Pfeffer. </a:t>
            </a:r>
          </a:p>
          <a:p>
            <a:pPr marL="0" indent="0">
              <a:lnSpc>
                <a:spcPct val="120000"/>
              </a:lnSpc>
              <a:buNone/>
            </a:pP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5389A0-7EEA-46DE-B1CA-8B6DA3BCA0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724150"/>
            <a:ext cx="5181600" cy="4133850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de-DE" dirty="0">
                <a:cs typeface="Arial" panose="020B0604020202020204" pitchFamily="34" charset="0"/>
              </a:rPr>
              <a:t>Lernen mit Animationsfilmen realer Szenen sozialwissenschaftlicher Unterrichtsfächer: ein digitales Lehr- und Lernangebot zur Professionalisierung angehender Lehrkräfte.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>
                <a:cs typeface="Arial" panose="020B0604020202020204" pitchFamily="34" charset="0"/>
              </a:rPr>
              <a:t>Im Projekt </a:t>
            </a:r>
            <a:r>
              <a:rPr lang="de-DE" dirty="0" err="1">
                <a:cs typeface="Arial" panose="020B0604020202020204" pitchFamily="34" charset="0"/>
              </a:rPr>
              <a:t>LArS.nrw</a:t>
            </a:r>
            <a:r>
              <a:rPr lang="de-DE" dirty="0">
                <a:cs typeface="Arial" panose="020B0604020202020204" pitchFamily="34" charset="0"/>
              </a:rPr>
              <a:t> hat ein hochschulübergreifendes Team von Fachdidaktiker*innen weitere Comics, Animationsfilme sowie umfangreiche Lehr-/Lernmaterialien für den Einsatz in der Lehrer*</a:t>
            </a:r>
            <a:r>
              <a:rPr lang="de-DE" dirty="0" err="1">
                <a:cs typeface="Arial" panose="020B0604020202020204" pitchFamily="34" charset="0"/>
              </a:rPr>
              <a:t>innenbildung</a:t>
            </a:r>
            <a:r>
              <a:rPr lang="de-DE" dirty="0">
                <a:cs typeface="Arial" panose="020B0604020202020204" pitchFamily="34" charset="0"/>
              </a:rPr>
              <a:t> entwickelt. Alle Materialien stehen frei zugänglich auf </a:t>
            </a:r>
            <a:r>
              <a:rPr lang="de-DE" dirty="0" err="1">
                <a:cs typeface="Arial" panose="020B0604020202020204" pitchFamily="34" charset="0"/>
              </a:rPr>
              <a:t>ORCA.nrw</a:t>
            </a:r>
            <a:r>
              <a:rPr lang="de-DE" dirty="0">
                <a:cs typeface="Arial" panose="020B0604020202020204" pitchFamily="34" charset="0"/>
              </a:rPr>
              <a:t> (Open Resources Campus des Landes Nordrhein-Westfalen) zur Verfügung.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>
                <a:cs typeface="Arial" panose="020B0604020202020204" pitchFamily="34" charset="0"/>
              </a:rPr>
              <a:t>Dieses Dokument ist lizensiert unter Creative Commons – Attribution-Share-</a:t>
            </a:r>
            <a:r>
              <a:rPr lang="de-DE" dirty="0" err="1">
                <a:cs typeface="Arial" panose="020B0604020202020204" pitchFamily="34" charset="0"/>
              </a:rPr>
              <a:t>Alike</a:t>
            </a:r>
            <a:r>
              <a:rPr lang="de-DE" dirty="0">
                <a:cs typeface="Arial" panose="020B0604020202020204" pitchFamily="34" charset="0"/>
              </a:rPr>
              <a:t> 4.0 International (CC BY-SA 4.0); ausgenommen sind die Logos und die Karikatur</a:t>
            </a:r>
            <a:r>
              <a:rPr lang="de-DE" dirty="0">
                <a:cs typeface="Arial" panose="020B0604020202020204" pitchFamily="34" charset="0"/>
              </a:rPr>
              <a:t>. Bei Verwendung bitte wie folgt angeben: </a:t>
            </a:r>
            <a:r>
              <a:rPr lang="de-DE" dirty="0" smtClean="0">
                <a:cs typeface="Arial" panose="020B0604020202020204" pitchFamily="34" charset="0"/>
              </a:rPr>
              <a:t>„Seminarfolien </a:t>
            </a:r>
            <a:r>
              <a:rPr lang="de-DE" dirty="0">
                <a:cs typeface="Arial" panose="020B0604020202020204" pitchFamily="34" charset="0"/>
              </a:rPr>
              <a:t>, Modul B, </a:t>
            </a:r>
            <a:r>
              <a:rPr lang="de-DE" dirty="0" smtClean="0">
                <a:cs typeface="Arial" panose="020B0604020202020204" pitchFamily="34" charset="0"/>
              </a:rPr>
              <a:t>Modulteil B4 </a:t>
            </a:r>
            <a:r>
              <a:rPr lang="de-DE" dirty="0">
                <a:cs typeface="Arial" panose="020B0604020202020204" pitchFamily="34" charset="0"/>
              </a:rPr>
              <a:t>Urteilsbildungsprozesse – Qualitätskriterien“ BY LArS.nrw</a:t>
            </a:r>
            <a:endParaRPr lang="de-DE" dirty="0"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dirty="0"/>
          </a:p>
        </p:txBody>
      </p:sp>
      <p:pic>
        <p:nvPicPr>
          <p:cNvPr id="5" name="Grafik 4" descr="Logo von LArS.nrw: Roter Schriftzug">
            <a:extLst>
              <a:ext uri="{FF2B5EF4-FFF2-40B4-BE49-F238E27FC236}">
                <a16:creationId xmlns:a16="http://schemas.microsoft.com/office/drawing/2014/main" id="{43C52E9C-84D7-4CD1-B9B9-8FEEB7879F2C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825625"/>
            <a:ext cx="1752600" cy="75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530A95E6-03B7-47AF-9A0F-B13ADBB6B4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" t="5713" r="51405" b="-1"/>
          <a:stretch/>
        </p:blipFill>
        <p:spPr bwMode="auto">
          <a:xfrm>
            <a:off x="1563732" y="5512526"/>
            <a:ext cx="2005149" cy="83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 10" descr="C:\Users\MBittner\AppData\Local\Microsoft\Windows\INetCache\Content.Word\tud_logo_cmyk.tif">
            <a:extLst>
              <a:ext uri="{FF2B5EF4-FFF2-40B4-BE49-F238E27FC236}">
                <a16:creationId xmlns:a16="http://schemas.microsoft.com/office/drawing/2014/main" id="{5EE3A582-E65F-4876-9C2A-C2494A131D6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100" y="5704431"/>
            <a:ext cx="2657475" cy="427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A7707001-C4C8-4045-896E-1AEA202BAE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025" y="5612776"/>
            <a:ext cx="2331720" cy="73903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025" y="1927353"/>
            <a:ext cx="1571625" cy="55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327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Benutzerdefiniert 2">
      <a:dk1>
        <a:srgbClr val="002B44"/>
      </a:dk1>
      <a:lt1>
        <a:srgbClr val="F5F5F5"/>
      </a:lt1>
      <a:dk2>
        <a:srgbClr val="000000"/>
      </a:dk2>
      <a:lt2>
        <a:srgbClr val="FFFFFF"/>
      </a:lt2>
      <a:accent1>
        <a:srgbClr val="A90D00"/>
      </a:accent1>
      <a:accent2>
        <a:srgbClr val="D63100"/>
      </a:accent2>
      <a:accent3>
        <a:srgbClr val="FF5242"/>
      </a:accent3>
      <a:accent4>
        <a:srgbClr val="86A6BB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enutzerdefiniert 4">
      <a:majorFont>
        <a:latin typeface="Mont Bold"/>
        <a:ea typeface=""/>
        <a:cs typeface=""/>
      </a:majorFont>
      <a:minorFont>
        <a:latin typeface="Mo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636</Words>
  <Application>Microsoft Office PowerPoint</Application>
  <PresentationFormat>Breitbild</PresentationFormat>
  <Paragraphs>42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Calibri</vt:lpstr>
      <vt:lpstr>Mont</vt:lpstr>
      <vt:lpstr>Mont Bold</vt:lpstr>
      <vt:lpstr>Office</vt:lpstr>
      <vt:lpstr> LArS:</vt:lpstr>
      <vt:lpstr>Modulteil B4: Urteilsbildungsprozesse – Qualitätskriterien</vt:lpstr>
      <vt:lpstr>Modulteil B4: Urteilsbildungsprozesse – Qualitätskriterien</vt:lpstr>
      <vt:lpstr>Modulteil B4: Urteilsbildungsprozesse – Qualitätskriterien</vt:lpstr>
      <vt:lpstr>Modulteil B4: Urteilsbildungsprozesse – Qualitätskriterien</vt:lpstr>
      <vt:lpstr>Modulteil B4: Urteilsbildungsprozesse – Qualitätskriterien</vt:lpstr>
      <vt:lpstr>Modulteil B4: Urteilsbildungsprozesse – Qualitätskriterien</vt:lpstr>
      <vt:lpstr>Modulteil B4: Urteilsbildungsprozesse – Qualitätskriterien</vt:lpstr>
      <vt:lpstr>Kontaktinformationen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</dc:creator>
  <cp:lastModifiedBy>Simon Filler</cp:lastModifiedBy>
  <cp:revision>25</cp:revision>
  <dcterms:created xsi:type="dcterms:W3CDTF">2022-05-31T08:23:49Z</dcterms:created>
  <dcterms:modified xsi:type="dcterms:W3CDTF">2023-02-10T11:25:05Z</dcterms:modified>
</cp:coreProperties>
</file>